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80" r:id="rId2"/>
    <p:sldId id="281" r:id="rId3"/>
    <p:sldId id="256" r:id="rId4"/>
    <p:sldId id="257" r:id="rId5"/>
    <p:sldId id="258" r:id="rId6"/>
    <p:sldId id="259" r:id="rId7"/>
    <p:sldId id="260" r:id="rId8"/>
    <p:sldId id="269" r:id="rId9"/>
    <p:sldId id="277" r:id="rId10"/>
    <p:sldId id="261" r:id="rId11"/>
    <p:sldId id="262" r:id="rId12"/>
    <p:sldId id="263" r:id="rId13"/>
    <p:sldId id="264" r:id="rId14"/>
    <p:sldId id="265" r:id="rId15"/>
    <p:sldId id="267" r:id="rId16"/>
    <p:sldId id="268" r:id="rId17"/>
    <p:sldId id="266" r:id="rId18"/>
    <p:sldId id="272" r:id="rId19"/>
    <p:sldId id="270" r:id="rId20"/>
    <p:sldId id="271" r:id="rId21"/>
    <p:sldId id="273" r:id="rId22"/>
    <p:sldId id="274" r:id="rId23"/>
    <p:sldId id="275" r:id="rId24"/>
    <p:sldId id="276" r:id="rId25"/>
    <p:sldId id="278"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2C452-8B04-BAF6-957D-9E487A98A399}" v="330" dt="2025-04-25T12:45:19.556"/>
    <p1510:client id="{2AE5054B-C304-7D90-5590-67904022BD5B}" v="92" dt="2025-04-25T11:32:45.720"/>
    <p1510:client id="{ACD36DC5-9892-2D95-4B90-8DF57201302D}" v="108" dt="2025-04-25T21:35:59.517"/>
    <p1510:client id="{F608D844-5399-42F5-8D51-8CF918B081ED}" v="5" dt="2025-04-26T19:37:15.7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205FBB-70EA-4CC7-A58B-C2D9A1057EB5}"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F4D25A-E358-40E8-8B2D-1F7AF5201F53}">
      <dgm:prSet/>
      <dgm:spPr/>
      <dgm:t>
        <a:bodyPr/>
        <a:lstStyle/>
        <a:p>
          <a:pPr>
            <a:lnSpc>
              <a:spcPct val="100000"/>
            </a:lnSpc>
            <a:defRPr b="1"/>
          </a:pPr>
          <a:r>
            <a:rPr lang="en-US" b="1" dirty="0"/>
            <a:t>Lot Control</a:t>
          </a:r>
          <a:endParaRPr lang="en-US" dirty="0"/>
        </a:p>
      </dgm:t>
    </dgm:pt>
    <dgm:pt modelId="{4FEC91ED-CADC-49ED-B804-CABDF9A63EA7}" type="parTrans" cxnId="{70980341-6242-41D6-A9AC-29E722DDCC72}">
      <dgm:prSet/>
      <dgm:spPr/>
      <dgm:t>
        <a:bodyPr/>
        <a:lstStyle/>
        <a:p>
          <a:endParaRPr lang="en-US"/>
        </a:p>
      </dgm:t>
    </dgm:pt>
    <dgm:pt modelId="{8217ADE8-4B48-467D-8764-5ED069BA6829}" type="sibTrans" cxnId="{70980341-6242-41D6-A9AC-29E722DDCC72}">
      <dgm:prSet/>
      <dgm:spPr/>
      <dgm:t>
        <a:bodyPr/>
        <a:lstStyle/>
        <a:p>
          <a:endParaRPr lang="en-US"/>
        </a:p>
      </dgm:t>
    </dgm:pt>
    <dgm:pt modelId="{E707CACF-D039-432D-A28F-1469AE5AE056}">
      <dgm:prSet/>
      <dgm:spPr/>
      <dgm:t>
        <a:bodyPr/>
        <a:lstStyle/>
        <a:p>
          <a:pPr>
            <a:lnSpc>
              <a:spcPct val="100000"/>
            </a:lnSpc>
          </a:pPr>
          <a:r>
            <a:rPr lang="en-US" b="1" dirty="0"/>
            <a:t>Definition</a:t>
          </a:r>
          <a:r>
            <a:rPr lang="en-US" dirty="0"/>
            <a:t>: A </a:t>
          </a:r>
          <a:r>
            <a:rPr lang="en-US" i="1" dirty="0"/>
            <a:t>Lot</a:t>
          </a:r>
          <a:r>
            <a:rPr lang="en-US" dirty="0"/>
            <a:t> is a batch of items produced or received at the same time.</a:t>
          </a:r>
        </a:p>
      </dgm:t>
    </dgm:pt>
    <dgm:pt modelId="{2CBDDF29-FC3F-4A82-BE10-2870D5976F15}" type="parTrans" cxnId="{C7A23710-DC3B-4EEB-ACC5-9697C1B8DF6B}">
      <dgm:prSet/>
      <dgm:spPr/>
      <dgm:t>
        <a:bodyPr/>
        <a:lstStyle/>
        <a:p>
          <a:endParaRPr lang="en-US"/>
        </a:p>
      </dgm:t>
    </dgm:pt>
    <dgm:pt modelId="{722E9097-1F2C-4BC8-AC4F-A4069AEB9FF3}" type="sibTrans" cxnId="{C7A23710-DC3B-4EEB-ACC5-9697C1B8DF6B}">
      <dgm:prSet/>
      <dgm:spPr/>
      <dgm:t>
        <a:bodyPr/>
        <a:lstStyle/>
        <a:p>
          <a:endParaRPr lang="en-US"/>
        </a:p>
      </dgm:t>
    </dgm:pt>
    <dgm:pt modelId="{89B16D3E-FEE2-4988-BF73-3743A33B81E6}">
      <dgm:prSet/>
      <dgm:spPr/>
      <dgm:t>
        <a:bodyPr/>
        <a:lstStyle/>
        <a:p>
          <a:pPr>
            <a:lnSpc>
              <a:spcPct val="100000"/>
            </a:lnSpc>
          </a:pPr>
          <a:r>
            <a:rPr lang="en-US" b="1" dirty="0"/>
            <a:t>Purpose</a:t>
          </a:r>
          <a:r>
            <a:rPr lang="en-US" dirty="0"/>
            <a:t>:</a:t>
          </a:r>
        </a:p>
      </dgm:t>
    </dgm:pt>
    <dgm:pt modelId="{9B0D180A-C1F8-4179-9657-4EB9A96C80B1}" type="parTrans" cxnId="{10D45CC1-AE00-4668-848A-F7F579C350AC}">
      <dgm:prSet/>
      <dgm:spPr/>
      <dgm:t>
        <a:bodyPr/>
        <a:lstStyle/>
        <a:p>
          <a:endParaRPr lang="en-US"/>
        </a:p>
      </dgm:t>
    </dgm:pt>
    <dgm:pt modelId="{47B1FB34-E121-4068-9C79-E8340929436C}" type="sibTrans" cxnId="{10D45CC1-AE00-4668-848A-F7F579C350AC}">
      <dgm:prSet/>
      <dgm:spPr/>
      <dgm:t>
        <a:bodyPr/>
        <a:lstStyle/>
        <a:p>
          <a:endParaRPr lang="en-US"/>
        </a:p>
      </dgm:t>
    </dgm:pt>
    <dgm:pt modelId="{0F87ABA8-3072-4C26-917B-08D3287273B8}">
      <dgm:prSet/>
      <dgm:spPr/>
      <dgm:t>
        <a:bodyPr/>
        <a:lstStyle/>
        <a:p>
          <a:r>
            <a:rPr lang="en-US" dirty="0"/>
            <a:t>Track expiration, manufacturing dates, batch quality</a:t>
          </a:r>
        </a:p>
      </dgm:t>
    </dgm:pt>
    <dgm:pt modelId="{7B80C482-7AEB-44E7-9F85-D9930B7D3AEF}" type="parTrans" cxnId="{01E1D5E1-82A0-42B7-8A4B-D5169C2833B0}">
      <dgm:prSet/>
      <dgm:spPr/>
      <dgm:t>
        <a:bodyPr/>
        <a:lstStyle/>
        <a:p>
          <a:endParaRPr lang="en-US"/>
        </a:p>
      </dgm:t>
    </dgm:pt>
    <dgm:pt modelId="{AB13DAE0-44DE-424E-91C3-CB7846FCEEF7}" type="sibTrans" cxnId="{01E1D5E1-82A0-42B7-8A4B-D5169C2833B0}">
      <dgm:prSet/>
      <dgm:spPr/>
      <dgm:t>
        <a:bodyPr/>
        <a:lstStyle/>
        <a:p>
          <a:endParaRPr lang="en-US"/>
        </a:p>
      </dgm:t>
    </dgm:pt>
    <dgm:pt modelId="{761B5678-47C8-490C-B4A3-651FC407949C}">
      <dgm:prSet/>
      <dgm:spPr/>
      <dgm:t>
        <a:bodyPr/>
        <a:lstStyle/>
        <a:p>
          <a:r>
            <a:rPr lang="en-US" dirty="0"/>
            <a:t>Useful for items like </a:t>
          </a:r>
          <a:r>
            <a:rPr lang="en-US" b="1" dirty="0"/>
            <a:t>batteries, chemicals, etc.</a:t>
          </a:r>
          <a:endParaRPr lang="en-US" dirty="0"/>
        </a:p>
      </dgm:t>
    </dgm:pt>
    <dgm:pt modelId="{F1A52CA8-D0DD-4AA8-89D5-5D2DB059F3CD}" type="parTrans" cxnId="{73104BE5-D33C-48E3-BD55-2469363C5623}">
      <dgm:prSet/>
      <dgm:spPr/>
      <dgm:t>
        <a:bodyPr/>
        <a:lstStyle/>
        <a:p>
          <a:endParaRPr lang="en-US"/>
        </a:p>
      </dgm:t>
    </dgm:pt>
    <dgm:pt modelId="{50416456-D8D3-473C-90CC-D7D14D2C9E4C}" type="sibTrans" cxnId="{73104BE5-D33C-48E3-BD55-2469363C5623}">
      <dgm:prSet/>
      <dgm:spPr/>
      <dgm:t>
        <a:bodyPr/>
        <a:lstStyle/>
        <a:p>
          <a:endParaRPr lang="en-US"/>
        </a:p>
      </dgm:t>
    </dgm:pt>
    <dgm:pt modelId="{E1B41DFD-EC74-4ADE-A69B-B4E71A67266A}">
      <dgm:prSet/>
      <dgm:spPr/>
      <dgm:t>
        <a:bodyPr/>
        <a:lstStyle/>
        <a:p>
          <a:pPr>
            <a:lnSpc>
              <a:spcPct val="100000"/>
            </a:lnSpc>
          </a:pPr>
          <a:r>
            <a:rPr lang="en-US" b="1" dirty="0"/>
            <a:t>Enable in Item Definition</a:t>
          </a:r>
          <a:r>
            <a:rPr lang="en-US" dirty="0"/>
            <a:t>:</a:t>
          </a:r>
        </a:p>
      </dgm:t>
    </dgm:pt>
    <dgm:pt modelId="{3D93E973-9D7A-4C5F-A840-42A232C1E235}" type="parTrans" cxnId="{2CFC18E6-4F05-4BE7-80B8-F99E302005D6}">
      <dgm:prSet/>
      <dgm:spPr/>
      <dgm:t>
        <a:bodyPr/>
        <a:lstStyle/>
        <a:p>
          <a:endParaRPr lang="en-US"/>
        </a:p>
      </dgm:t>
    </dgm:pt>
    <dgm:pt modelId="{61B742A4-1E2E-4A9D-A0F0-644659FA595B}" type="sibTrans" cxnId="{2CFC18E6-4F05-4BE7-80B8-F99E302005D6}">
      <dgm:prSet/>
      <dgm:spPr/>
      <dgm:t>
        <a:bodyPr/>
        <a:lstStyle/>
        <a:p>
          <a:endParaRPr lang="en-US"/>
        </a:p>
      </dgm:t>
    </dgm:pt>
    <dgm:pt modelId="{83D07E0A-CF6A-483A-81D4-737F5FDCFAA5}">
      <dgm:prSet/>
      <dgm:spPr/>
      <dgm:t>
        <a:bodyPr/>
        <a:lstStyle/>
        <a:p>
          <a:r>
            <a:rPr lang="en-US" dirty="0"/>
            <a:t>Inventory &gt; Items &gt; Master Items &gt; Inventory Tab → Check </a:t>
          </a:r>
          <a:r>
            <a:rPr lang="en-US" b="1" dirty="0"/>
            <a:t>Lot Control</a:t>
          </a:r>
          <a:endParaRPr lang="en-US" dirty="0"/>
        </a:p>
      </dgm:t>
    </dgm:pt>
    <dgm:pt modelId="{10461115-3D94-48B5-B3D4-B65D4BF68C4D}" type="parTrans" cxnId="{B18CAC23-FF42-40F3-8500-9F27C338A8DD}">
      <dgm:prSet/>
      <dgm:spPr/>
      <dgm:t>
        <a:bodyPr/>
        <a:lstStyle/>
        <a:p>
          <a:endParaRPr lang="en-US"/>
        </a:p>
      </dgm:t>
    </dgm:pt>
    <dgm:pt modelId="{86A9D486-B6C5-4FB9-99A5-2BECBBA6D7D2}" type="sibTrans" cxnId="{B18CAC23-FF42-40F3-8500-9F27C338A8DD}">
      <dgm:prSet/>
      <dgm:spPr/>
      <dgm:t>
        <a:bodyPr/>
        <a:lstStyle/>
        <a:p>
          <a:endParaRPr lang="en-US"/>
        </a:p>
      </dgm:t>
    </dgm:pt>
    <dgm:pt modelId="{5D3B4F8A-C3DA-41F9-8EE0-6F8C610D4339}">
      <dgm:prSet/>
      <dgm:spPr/>
      <dgm:t>
        <a:bodyPr/>
        <a:lstStyle/>
        <a:p>
          <a:pPr>
            <a:lnSpc>
              <a:spcPct val="100000"/>
            </a:lnSpc>
          </a:pPr>
          <a:r>
            <a:rPr lang="en-US" b="1" dirty="0"/>
            <a:t>Set Control Level</a:t>
          </a:r>
          <a:r>
            <a:rPr lang="en-US" dirty="0"/>
            <a:t>:</a:t>
          </a:r>
        </a:p>
      </dgm:t>
    </dgm:pt>
    <dgm:pt modelId="{540AA283-053B-4997-B373-E94C809ECF94}" type="parTrans" cxnId="{EE0CDCBD-DE45-408B-A3CD-4194509D4B94}">
      <dgm:prSet/>
      <dgm:spPr/>
      <dgm:t>
        <a:bodyPr/>
        <a:lstStyle/>
        <a:p>
          <a:endParaRPr lang="en-US"/>
        </a:p>
      </dgm:t>
    </dgm:pt>
    <dgm:pt modelId="{BB60555B-E9E8-4B7F-86C5-22482A03A963}" type="sibTrans" cxnId="{EE0CDCBD-DE45-408B-A3CD-4194509D4B94}">
      <dgm:prSet/>
      <dgm:spPr/>
      <dgm:t>
        <a:bodyPr/>
        <a:lstStyle/>
        <a:p>
          <a:endParaRPr lang="en-US"/>
        </a:p>
      </dgm:t>
    </dgm:pt>
    <dgm:pt modelId="{3B47EC37-B45D-4CFA-8F60-4AC2C02AACB9}">
      <dgm:prSet/>
      <dgm:spPr/>
      <dgm:t>
        <a:bodyPr/>
        <a:lstStyle/>
        <a:p>
          <a:r>
            <a:rPr lang="en-US" b="1" dirty="0"/>
            <a:t>Full Control</a:t>
          </a:r>
          <a:r>
            <a:rPr lang="en-US" dirty="0"/>
            <a:t>: Must assign a lot number for every transaction.</a:t>
          </a:r>
        </a:p>
      </dgm:t>
    </dgm:pt>
    <dgm:pt modelId="{FCE18F45-AC9C-4723-BF6D-26F2CBA7C256}" type="parTrans" cxnId="{A3B10D22-39B9-420E-9618-5CBF37D3E9DA}">
      <dgm:prSet/>
      <dgm:spPr/>
      <dgm:t>
        <a:bodyPr/>
        <a:lstStyle/>
        <a:p>
          <a:endParaRPr lang="en-US"/>
        </a:p>
      </dgm:t>
    </dgm:pt>
    <dgm:pt modelId="{A8BAD25E-97F3-42BF-9655-AB3DEEF12F74}" type="sibTrans" cxnId="{A3B10D22-39B9-420E-9618-5CBF37D3E9DA}">
      <dgm:prSet/>
      <dgm:spPr/>
      <dgm:t>
        <a:bodyPr/>
        <a:lstStyle/>
        <a:p>
          <a:endParaRPr lang="en-US"/>
        </a:p>
      </dgm:t>
    </dgm:pt>
    <dgm:pt modelId="{D4DB8314-858A-4B34-B9D4-FF4CA8EB35BA}">
      <dgm:prSet/>
      <dgm:spPr/>
      <dgm:t>
        <a:bodyPr/>
        <a:lstStyle/>
        <a:p>
          <a:r>
            <a:rPr lang="en-US" b="1" dirty="0"/>
            <a:t>None</a:t>
          </a:r>
          <a:r>
            <a:rPr lang="en-US" dirty="0"/>
            <a:t>: Lot tracking not needed.</a:t>
          </a:r>
        </a:p>
      </dgm:t>
    </dgm:pt>
    <dgm:pt modelId="{5BF66B65-380A-4612-BAB6-1CA4BB0D230B}" type="parTrans" cxnId="{043C428A-5587-46ED-8A78-73B194433C4B}">
      <dgm:prSet/>
      <dgm:spPr/>
      <dgm:t>
        <a:bodyPr/>
        <a:lstStyle/>
        <a:p>
          <a:endParaRPr lang="en-US"/>
        </a:p>
      </dgm:t>
    </dgm:pt>
    <dgm:pt modelId="{2AC2947A-E57D-4F26-A948-CB4526C437BC}" type="sibTrans" cxnId="{043C428A-5587-46ED-8A78-73B194433C4B}">
      <dgm:prSet/>
      <dgm:spPr/>
      <dgm:t>
        <a:bodyPr/>
        <a:lstStyle/>
        <a:p>
          <a:endParaRPr lang="en-US"/>
        </a:p>
      </dgm:t>
    </dgm:pt>
    <dgm:pt modelId="{98A6FD83-B944-4A01-B74E-93222B7ADC38}">
      <dgm:prSet/>
      <dgm:spPr/>
      <dgm:t>
        <a:bodyPr/>
        <a:lstStyle/>
        <a:p>
          <a:pPr>
            <a:lnSpc>
              <a:spcPct val="100000"/>
            </a:lnSpc>
            <a:defRPr b="1"/>
          </a:pPr>
          <a:r>
            <a:rPr lang="en-US" b="1" dirty="0"/>
            <a:t>Locator Control</a:t>
          </a:r>
          <a:endParaRPr lang="en-US" dirty="0"/>
        </a:p>
      </dgm:t>
    </dgm:pt>
    <dgm:pt modelId="{B3509B8E-6E42-4F21-9371-13D9C78D55D3}" type="parTrans" cxnId="{C21205BF-410F-4E96-88EF-99690535D77B}">
      <dgm:prSet/>
      <dgm:spPr/>
      <dgm:t>
        <a:bodyPr/>
        <a:lstStyle/>
        <a:p>
          <a:endParaRPr lang="en-US"/>
        </a:p>
      </dgm:t>
    </dgm:pt>
    <dgm:pt modelId="{8FC3B58B-A158-4B0A-A236-D18996065DEE}" type="sibTrans" cxnId="{C21205BF-410F-4E96-88EF-99690535D77B}">
      <dgm:prSet/>
      <dgm:spPr/>
      <dgm:t>
        <a:bodyPr/>
        <a:lstStyle/>
        <a:p>
          <a:endParaRPr lang="en-US"/>
        </a:p>
      </dgm:t>
    </dgm:pt>
    <dgm:pt modelId="{D4F3039F-076B-4C1B-BDBB-6D695ECDCCB3}">
      <dgm:prSet/>
      <dgm:spPr/>
      <dgm:t>
        <a:bodyPr/>
        <a:lstStyle/>
        <a:p>
          <a:pPr>
            <a:lnSpc>
              <a:spcPct val="100000"/>
            </a:lnSpc>
          </a:pPr>
          <a:r>
            <a:rPr lang="en-US" b="1" dirty="0"/>
            <a:t>Definition</a:t>
          </a:r>
          <a:r>
            <a:rPr lang="en-US" dirty="0"/>
            <a:t>: Locators are specific locations </a:t>
          </a:r>
          <a:r>
            <a:rPr lang="en-US" b="1" dirty="0"/>
            <a:t>within a warehouse</a:t>
          </a:r>
          <a:r>
            <a:rPr lang="en-US" dirty="0"/>
            <a:t> (like shelves, bins).</a:t>
          </a:r>
        </a:p>
      </dgm:t>
    </dgm:pt>
    <dgm:pt modelId="{C15D7EEE-C84D-486C-8586-FA95337696F3}" type="parTrans" cxnId="{FD2F8846-B9DC-4EBE-8687-0B2ECE5CBAA5}">
      <dgm:prSet/>
      <dgm:spPr/>
      <dgm:t>
        <a:bodyPr/>
        <a:lstStyle/>
        <a:p>
          <a:endParaRPr lang="en-US"/>
        </a:p>
      </dgm:t>
    </dgm:pt>
    <dgm:pt modelId="{9247F253-CD8A-481F-9ADA-D5DA1D42FF3D}" type="sibTrans" cxnId="{FD2F8846-B9DC-4EBE-8687-0B2ECE5CBAA5}">
      <dgm:prSet/>
      <dgm:spPr/>
      <dgm:t>
        <a:bodyPr/>
        <a:lstStyle/>
        <a:p>
          <a:endParaRPr lang="en-US"/>
        </a:p>
      </dgm:t>
    </dgm:pt>
    <dgm:pt modelId="{5108621F-58BB-4493-846A-76DFB3495C52}">
      <dgm:prSet/>
      <dgm:spPr/>
      <dgm:t>
        <a:bodyPr/>
        <a:lstStyle/>
        <a:p>
          <a:pPr>
            <a:lnSpc>
              <a:spcPct val="100000"/>
            </a:lnSpc>
          </a:pPr>
          <a:r>
            <a:rPr lang="en-US" b="1" dirty="0"/>
            <a:t>Format</a:t>
          </a:r>
          <a:r>
            <a:rPr lang="en-US" dirty="0"/>
            <a:t>: Row – Rack – Bin (e.g., A1-R2-B3)</a:t>
          </a:r>
        </a:p>
      </dgm:t>
    </dgm:pt>
    <dgm:pt modelId="{0893760B-09A1-4488-B41F-544349DB4F13}" type="parTrans" cxnId="{D6746D68-5DBE-458E-988F-9B1FDABF88CF}">
      <dgm:prSet/>
      <dgm:spPr/>
      <dgm:t>
        <a:bodyPr/>
        <a:lstStyle/>
        <a:p>
          <a:endParaRPr lang="en-US"/>
        </a:p>
      </dgm:t>
    </dgm:pt>
    <dgm:pt modelId="{D7E9558F-BD57-42CE-945B-3D6EE7E0C3D0}" type="sibTrans" cxnId="{D6746D68-5DBE-458E-988F-9B1FDABF88CF}">
      <dgm:prSet/>
      <dgm:spPr/>
      <dgm:t>
        <a:bodyPr/>
        <a:lstStyle/>
        <a:p>
          <a:endParaRPr lang="en-US"/>
        </a:p>
      </dgm:t>
    </dgm:pt>
    <dgm:pt modelId="{B25A0245-9E11-4FD6-BEA9-6CDBA03A3EB6}">
      <dgm:prSet/>
      <dgm:spPr/>
      <dgm:t>
        <a:bodyPr/>
        <a:lstStyle/>
        <a:p>
          <a:pPr>
            <a:lnSpc>
              <a:spcPct val="100000"/>
            </a:lnSpc>
          </a:pPr>
          <a:r>
            <a:rPr lang="en-US" b="1" dirty="0"/>
            <a:t>Purpose</a:t>
          </a:r>
          <a:r>
            <a:rPr lang="en-US" dirty="0"/>
            <a:t>:</a:t>
          </a:r>
        </a:p>
      </dgm:t>
    </dgm:pt>
    <dgm:pt modelId="{A09DD1EB-6E34-4433-8F87-49007573098D}" type="parTrans" cxnId="{3B7832BF-792A-4EAB-9750-7B3789C55A73}">
      <dgm:prSet/>
      <dgm:spPr/>
      <dgm:t>
        <a:bodyPr/>
        <a:lstStyle/>
        <a:p>
          <a:endParaRPr lang="en-US"/>
        </a:p>
      </dgm:t>
    </dgm:pt>
    <dgm:pt modelId="{7979EA69-8135-43F1-8CF0-D629B434151E}" type="sibTrans" cxnId="{3B7832BF-792A-4EAB-9750-7B3789C55A73}">
      <dgm:prSet/>
      <dgm:spPr/>
      <dgm:t>
        <a:bodyPr/>
        <a:lstStyle/>
        <a:p>
          <a:endParaRPr lang="en-US"/>
        </a:p>
      </dgm:t>
    </dgm:pt>
    <dgm:pt modelId="{51CAF083-9F96-42EC-A91B-91D3AE069BF2}">
      <dgm:prSet/>
      <dgm:spPr/>
      <dgm:t>
        <a:bodyPr/>
        <a:lstStyle/>
        <a:p>
          <a:r>
            <a:rPr lang="en-US" dirty="0"/>
            <a:t>Helps you find exactly </a:t>
          </a:r>
          <a:r>
            <a:rPr lang="en-US" i="1" dirty="0"/>
            <a:t>where</a:t>
          </a:r>
          <a:r>
            <a:rPr lang="en-US" dirty="0"/>
            <a:t> an item is stored.</a:t>
          </a:r>
        </a:p>
      </dgm:t>
    </dgm:pt>
    <dgm:pt modelId="{8B693CC7-0047-4636-AFED-2C5DF7F658E1}" type="parTrans" cxnId="{FC1271EF-43AB-43BC-A763-1D7CFCE5222C}">
      <dgm:prSet/>
      <dgm:spPr/>
      <dgm:t>
        <a:bodyPr/>
        <a:lstStyle/>
        <a:p>
          <a:endParaRPr lang="en-US"/>
        </a:p>
      </dgm:t>
    </dgm:pt>
    <dgm:pt modelId="{019D2D7B-4E5F-4A33-A4DA-4C4AE0959C86}" type="sibTrans" cxnId="{FC1271EF-43AB-43BC-A763-1D7CFCE5222C}">
      <dgm:prSet/>
      <dgm:spPr/>
      <dgm:t>
        <a:bodyPr/>
        <a:lstStyle/>
        <a:p>
          <a:endParaRPr lang="en-US"/>
        </a:p>
      </dgm:t>
    </dgm:pt>
    <dgm:pt modelId="{E5313715-9CD1-41BC-97C2-8F0A37F5D566}">
      <dgm:prSet/>
      <dgm:spPr/>
      <dgm:t>
        <a:bodyPr/>
        <a:lstStyle/>
        <a:p>
          <a:r>
            <a:rPr lang="en-US" dirty="0"/>
            <a:t>Useful for </a:t>
          </a:r>
          <a:r>
            <a:rPr lang="en-US" b="1" dirty="0"/>
            <a:t>large warehouses or multiple sub-inventories.</a:t>
          </a:r>
          <a:endParaRPr lang="en-US" dirty="0"/>
        </a:p>
      </dgm:t>
    </dgm:pt>
    <dgm:pt modelId="{6FC34474-E06B-4637-B48D-353D9E10AB58}" type="parTrans" cxnId="{B53E8766-FAC3-4385-8E04-0DC716AC4C3E}">
      <dgm:prSet/>
      <dgm:spPr/>
      <dgm:t>
        <a:bodyPr/>
        <a:lstStyle/>
        <a:p>
          <a:endParaRPr lang="en-US"/>
        </a:p>
      </dgm:t>
    </dgm:pt>
    <dgm:pt modelId="{37344E3D-FFF2-4D51-9B12-522E6F054B89}" type="sibTrans" cxnId="{B53E8766-FAC3-4385-8E04-0DC716AC4C3E}">
      <dgm:prSet/>
      <dgm:spPr/>
      <dgm:t>
        <a:bodyPr/>
        <a:lstStyle/>
        <a:p>
          <a:endParaRPr lang="en-US"/>
        </a:p>
      </dgm:t>
    </dgm:pt>
    <dgm:pt modelId="{4B1F7523-3AB1-408B-9C4A-F0722372229B}">
      <dgm:prSet/>
      <dgm:spPr/>
      <dgm:t>
        <a:bodyPr/>
        <a:lstStyle/>
        <a:p>
          <a:pPr>
            <a:lnSpc>
              <a:spcPct val="100000"/>
            </a:lnSpc>
          </a:pPr>
          <a:r>
            <a:rPr lang="en-US" b="1" dirty="0"/>
            <a:t>Enable in Inventory Org Setup</a:t>
          </a:r>
          <a:r>
            <a:rPr lang="en-US" dirty="0"/>
            <a:t>:</a:t>
          </a:r>
          <a:br>
            <a:rPr lang="en-US" dirty="0"/>
          </a:br>
          <a:r>
            <a:rPr lang="en-US" dirty="0"/>
            <a:t>  Setup &gt; Organizations &gt; Sub-inventories &gt; Locator Control</a:t>
          </a:r>
        </a:p>
      </dgm:t>
    </dgm:pt>
    <dgm:pt modelId="{4CE3CBAB-C34D-4246-8209-CD2D6C40ADBF}" type="parTrans" cxnId="{30E5672B-F458-49AD-A212-758AD49EC265}">
      <dgm:prSet/>
      <dgm:spPr/>
      <dgm:t>
        <a:bodyPr/>
        <a:lstStyle/>
        <a:p>
          <a:endParaRPr lang="en-US"/>
        </a:p>
      </dgm:t>
    </dgm:pt>
    <dgm:pt modelId="{506C99EF-9888-401C-B331-CB5C4B1CD80D}" type="sibTrans" cxnId="{30E5672B-F458-49AD-A212-758AD49EC265}">
      <dgm:prSet/>
      <dgm:spPr/>
      <dgm:t>
        <a:bodyPr/>
        <a:lstStyle/>
        <a:p>
          <a:endParaRPr lang="en-US"/>
        </a:p>
      </dgm:t>
    </dgm:pt>
    <dgm:pt modelId="{DEF40500-8945-441E-A776-A1B8D3EAE811}">
      <dgm:prSet/>
      <dgm:spPr/>
      <dgm:t>
        <a:bodyPr/>
        <a:lstStyle/>
        <a:p>
          <a:pPr>
            <a:lnSpc>
              <a:spcPct val="100000"/>
            </a:lnSpc>
          </a:pPr>
          <a:r>
            <a:rPr lang="en-US" b="1" dirty="0"/>
            <a:t>Control Types</a:t>
          </a:r>
          <a:r>
            <a:rPr lang="en-US" dirty="0"/>
            <a:t>:</a:t>
          </a:r>
        </a:p>
      </dgm:t>
    </dgm:pt>
    <dgm:pt modelId="{B34D3D2E-7B1B-487F-B74C-9E9C13AFEF24}" type="parTrans" cxnId="{0A588E9A-5272-4842-950D-592A65C17176}">
      <dgm:prSet/>
      <dgm:spPr/>
      <dgm:t>
        <a:bodyPr/>
        <a:lstStyle/>
        <a:p>
          <a:endParaRPr lang="en-US"/>
        </a:p>
      </dgm:t>
    </dgm:pt>
    <dgm:pt modelId="{DCB1279F-13EB-4BDF-A625-C9DA2CB14311}" type="sibTrans" cxnId="{0A588E9A-5272-4842-950D-592A65C17176}">
      <dgm:prSet/>
      <dgm:spPr/>
      <dgm:t>
        <a:bodyPr/>
        <a:lstStyle/>
        <a:p>
          <a:endParaRPr lang="en-US"/>
        </a:p>
      </dgm:t>
    </dgm:pt>
    <dgm:pt modelId="{04CC7154-F43F-4119-9BEF-C1191D776B31}">
      <dgm:prSet/>
      <dgm:spPr/>
      <dgm:t>
        <a:bodyPr/>
        <a:lstStyle/>
        <a:p>
          <a:r>
            <a:rPr lang="en-US" b="1" dirty="0"/>
            <a:t>Prespecified</a:t>
          </a:r>
          <a:r>
            <a:rPr lang="en-US" dirty="0"/>
            <a:t>: Defined in advance</a:t>
          </a:r>
        </a:p>
      </dgm:t>
    </dgm:pt>
    <dgm:pt modelId="{79C7473A-7874-4176-A183-0E5181C8D31D}" type="parTrans" cxnId="{4F1EAAD0-4BED-4083-A078-8DC15B0F808F}">
      <dgm:prSet/>
      <dgm:spPr/>
      <dgm:t>
        <a:bodyPr/>
        <a:lstStyle/>
        <a:p>
          <a:endParaRPr lang="en-US"/>
        </a:p>
      </dgm:t>
    </dgm:pt>
    <dgm:pt modelId="{B2C5FB9E-24E0-4A41-8EFE-6E0BDB965B45}" type="sibTrans" cxnId="{4F1EAAD0-4BED-4083-A078-8DC15B0F808F}">
      <dgm:prSet/>
      <dgm:spPr/>
      <dgm:t>
        <a:bodyPr/>
        <a:lstStyle/>
        <a:p>
          <a:endParaRPr lang="en-US"/>
        </a:p>
      </dgm:t>
    </dgm:pt>
    <dgm:pt modelId="{1AE31BB7-9C5C-457A-8845-9BDC3A896604}">
      <dgm:prSet/>
      <dgm:spPr/>
      <dgm:t>
        <a:bodyPr/>
        <a:lstStyle/>
        <a:p>
          <a:r>
            <a:rPr lang="en-US" b="1" dirty="0"/>
            <a:t>Dynamic Entry</a:t>
          </a:r>
          <a:r>
            <a:rPr lang="en-US" dirty="0"/>
            <a:t>: Enter at transaction time</a:t>
          </a:r>
        </a:p>
      </dgm:t>
    </dgm:pt>
    <dgm:pt modelId="{703FCC4A-40D6-4CEC-BAA7-5CE1DD012C39}" type="parTrans" cxnId="{EED53D3A-11F5-4650-86AD-0DD435C46556}">
      <dgm:prSet/>
      <dgm:spPr/>
      <dgm:t>
        <a:bodyPr/>
        <a:lstStyle/>
        <a:p>
          <a:endParaRPr lang="en-US"/>
        </a:p>
      </dgm:t>
    </dgm:pt>
    <dgm:pt modelId="{0CB3B38C-D679-496A-9216-E503D08F57B9}" type="sibTrans" cxnId="{EED53D3A-11F5-4650-86AD-0DD435C46556}">
      <dgm:prSet/>
      <dgm:spPr/>
      <dgm:t>
        <a:bodyPr/>
        <a:lstStyle/>
        <a:p>
          <a:endParaRPr lang="en-US"/>
        </a:p>
      </dgm:t>
    </dgm:pt>
    <dgm:pt modelId="{E02AFB90-5222-4647-854C-8407D56506C8}">
      <dgm:prSet/>
      <dgm:spPr/>
      <dgm:t>
        <a:bodyPr/>
        <a:lstStyle/>
        <a:p>
          <a:r>
            <a:rPr lang="en-US" b="1" dirty="0"/>
            <a:t>None</a:t>
          </a:r>
          <a:r>
            <a:rPr lang="en-US" dirty="0"/>
            <a:t>: No locator required</a:t>
          </a:r>
        </a:p>
      </dgm:t>
    </dgm:pt>
    <dgm:pt modelId="{CABEADAE-1D7B-417F-A47E-397FBF3C45F4}" type="parTrans" cxnId="{CAF49057-E530-4F46-81A3-B931551FA467}">
      <dgm:prSet/>
      <dgm:spPr/>
      <dgm:t>
        <a:bodyPr/>
        <a:lstStyle/>
        <a:p>
          <a:endParaRPr lang="en-US"/>
        </a:p>
      </dgm:t>
    </dgm:pt>
    <dgm:pt modelId="{B2188F31-F538-49EE-9787-054172CB83CC}" type="sibTrans" cxnId="{CAF49057-E530-4F46-81A3-B931551FA467}">
      <dgm:prSet/>
      <dgm:spPr/>
      <dgm:t>
        <a:bodyPr/>
        <a:lstStyle/>
        <a:p>
          <a:endParaRPr lang="en-US"/>
        </a:p>
      </dgm:t>
    </dgm:pt>
    <dgm:pt modelId="{697D8904-565A-40B0-A4F6-9A7137F68999}">
      <dgm:prSet/>
      <dgm:spPr/>
      <dgm:t>
        <a:bodyPr/>
        <a:lstStyle/>
        <a:p>
          <a:pPr>
            <a:lnSpc>
              <a:spcPct val="100000"/>
            </a:lnSpc>
            <a:defRPr b="1"/>
          </a:pPr>
          <a:r>
            <a:rPr lang="en-US" b="1" dirty="0"/>
            <a:t>Serial Number Control</a:t>
          </a:r>
          <a:endParaRPr lang="en-US" dirty="0"/>
        </a:p>
      </dgm:t>
    </dgm:pt>
    <dgm:pt modelId="{0A58AA84-40F4-44B7-88D1-EDAF905233B4}" type="parTrans" cxnId="{56C18E40-FD89-4471-A121-6FE4A7602D91}">
      <dgm:prSet/>
      <dgm:spPr/>
      <dgm:t>
        <a:bodyPr/>
        <a:lstStyle/>
        <a:p>
          <a:endParaRPr lang="en-US"/>
        </a:p>
      </dgm:t>
    </dgm:pt>
    <dgm:pt modelId="{8BB2FF2C-AA74-4353-90A9-2BE71B7DFA20}" type="sibTrans" cxnId="{56C18E40-FD89-4471-A121-6FE4A7602D91}">
      <dgm:prSet/>
      <dgm:spPr/>
      <dgm:t>
        <a:bodyPr/>
        <a:lstStyle/>
        <a:p>
          <a:endParaRPr lang="en-US"/>
        </a:p>
      </dgm:t>
    </dgm:pt>
    <dgm:pt modelId="{03414820-629A-43F9-88F9-7E631ED447B4}">
      <dgm:prSet/>
      <dgm:spPr/>
      <dgm:t>
        <a:bodyPr/>
        <a:lstStyle/>
        <a:p>
          <a:pPr>
            <a:lnSpc>
              <a:spcPct val="100000"/>
            </a:lnSpc>
          </a:pPr>
          <a:r>
            <a:rPr lang="en-US" b="1" dirty="0"/>
            <a:t>Definition</a:t>
          </a:r>
          <a:r>
            <a:rPr lang="en-US" dirty="0"/>
            <a:t>: Serial numbers track </a:t>
          </a:r>
          <a:r>
            <a:rPr lang="en-US" b="1" dirty="0"/>
            <a:t>individual units</a:t>
          </a:r>
          <a:r>
            <a:rPr lang="en-US" dirty="0"/>
            <a:t> of an item (like a unique engine or battery).</a:t>
          </a:r>
        </a:p>
      </dgm:t>
    </dgm:pt>
    <dgm:pt modelId="{1B8C196C-02A0-42CE-96AA-4A22329AA38C}" type="parTrans" cxnId="{CFB804E7-2707-40DE-84F6-683593399A6D}">
      <dgm:prSet/>
      <dgm:spPr/>
      <dgm:t>
        <a:bodyPr/>
        <a:lstStyle/>
        <a:p>
          <a:endParaRPr lang="en-US"/>
        </a:p>
      </dgm:t>
    </dgm:pt>
    <dgm:pt modelId="{68CFF4F1-2052-447E-86A8-891FC6211229}" type="sibTrans" cxnId="{CFB804E7-2707-40DE-84F6-683593399A6D}">
      <dgm:prSet/>
      <dgm:spPr/>
      <dgm:t>
        <a:bodyPr/>
        <a:lstStyle/>
        <a:p>
          <a:endParaRPr lang="en-US"/>
        </a:p>
      </dgm:t>
    </dgm:pt>
    <dgm:pt modelId="{06B6841F-A684-44C9-B881-000ED1D2BC6D}">
      <dgm:prSet/>
      <dgm:spPr/>
      <dgm:t>
        <a:bodyPr/>
        <a:lstStyle/>
        <a:p>
          <a:pPr>
            <a:lnSpc>
              <a:spcPct val="100000"/>
            </a:lnSpc>
          </a:pPr>
          <a:r>
            <a:rPr lang="en-US" b="1" dirty="0"/>
            <a:t>Purpose</a:t>
          </a:r>
          <a:r>
            <a:rPr lang="en-US" dirty="0"/>
            <a:t>:</a:t>
          </a:r>
        </a:p>
      </dgm:t>
    </dgm:pt>
    <dgm:pt modelId="{D5B39D56-F99C-47C5-99C3-3C72C30F6D79}" type="parTrans" cxnId="{CC6391BB-042A-4E9E-A7AF-718E648AAF66}">
      <dgm:prSet/>
      <dgm:spPr/>
      <dgm:t>
        <a:bodyPr/>
        <a:lstStyle/>
        <a:p>
          <a:endParaRPr lang="en-US"/>
        </a:p>
      </dgm:t>
    </dgm:pt>
    <dgm:pt modelId="{68C62864-B733-4C9C-A132-BBC5E1889B21}" type="sibTrans" cxnId="{CC6391BB-042A-4E9E-A7AF-718E648AAF66}">
      <dgm:prSet/>
      <dgm:spPr/>
      <dgm:t>
        <a:bodyPr/>
        <a:lstStyle/>
        <a:p>
          <a:endParaRPr lang="en-US"/>
        </a:p>
      </dgm:t>
    </dgm:pt>
    <dgm:pt modelId="{DD88E3A9-3EC4-4914-9C70-472FA684CD73}">
      <dgm:prSet/>
      <dgm:spPr/>
      <dgm:t>
        <a:bodyPr/>
        <a:lstStyle/>
        <a:p>
          <a:r>
            <a:rPr lang="en-US" dirty="0"/>
            <a:t>Track warranty, ownership, maintenance</a:t>
          </a:r>
        </a:p>
      </dgm:t>
    </dgm:pt>
    <dgm:pt modelId="{91A29128-0C0D-455D-AB77-92787BAC110F}" type="parTrans" cxnId="{7B6F1681-C0BC-49E1-8914-D6BFDB1EFF7C}">
      <dgm:prSet/>
      <dgm:spPr/>
      <dgm:t>
        <a:bodyPr/>
        <a:lstStyle/>
        <a:p>
          <a:endParaRPr lang="en-US"/>
        </a:p>
      </dgm:t>
    </dgm:pt>
    <dgm:pt modelId="{6036D6C5-9813-4043-A3F0-18D4C6769088}" type="sibTrans" cxnId="{7B6F1681-C0BC-49E1-8914-D6BFDB1EFF7C}">
      <dgm:prSet/>
      <dgm:spPr/>
      <dgm:t>
        <a:bodyPr/>
        <a:lstStyle/>
        <a:p>
          <a:endParaRPr lang="en-US"/>
        </a:p>
      </dgm:t>
    </dgm:pt>
    <dgm:pt modelId="{45D3F054-3BE5-48A5-9E99-269256AAD9D1}">
      <dgm:prSet/>
      <dgm:spPr/>
      <dgm:t>
        <a:bodyPr/>
        <a:lstStyle/>
        <a:p>
          <a:r>
            <a:rPr lang="en-US" dirty="0"/>
            <a:t>Required for high-value or sensitive items (e.g., engines)</a:t>
          </a:r>
        </a:p>
      </dgm:t>
    </dgm:pt>
    <dgm:pt modelId="{B4A70F9E-58D0-408D-8EB8-AB1EF172F635}" type="parTrans" cxnId="{77A56F4E-543B-4756-AA26-21306D4B6C02}">
      <dgm:prSet/>
      <dgm:spPr/>
      <dgm:t>
        <a:bodyPr/>
        <a:lstStyle/>
        <a:p>
          <a:endParaRPr lang="en-US"/>
        </a:p>
      </dgm:t>
    </dgm:pt>
    <dgm:pt modelId="{CFAA0D1B-E02F-408B-909C-D37A93B4896D}" type="sibTrans" cxnId="{77A56F4E-543B-4756-AA26-21306D4B6C02}">
      <dgm:prSet/>
      <dgm:spPr/>
      <dgm:t>
        <a:bodyPr/>
        <a:lstStyle/>
        <a:p>
          <a:endParaRPr lang="en-US"/>
        </a:p>
      </dgm:t>
    </dgm:pt>
    <dgm:pt modelId="{66E83135-5278-4BA0-9FAF-2820AFF4E004}">
      <dgm:prSet/>
      <dgm:spPr/>
      <dgm:t>
        <a:bodyPr/>
        <a:lstStyle/>
        <a:p>
          <a:pPr>
            <a:lnSpc>
              <a:spcPct val="100000"/>
            </a:lnSpc>
          </a:pPr>
          <a:r>
            <a:rPr lang="en-US" b="1" dirty="0"/>
            <a:t>Enable in Item Definition</a:t>
          </a:r>
          <a:r>
            <a:rPr lang="en-US" dirty="0"/>
            <a:t>:</a:t>
          </a:r>
          <a:br>
            <a:rPr lang="en-US" dirty="0"/>
          </a:br>
          <a:r>
            <a:rPr lang="en-US" dirty="0"/>
            <a:t> Inventory &gt; Items &gt; Master Items &gt; Inventory Tab → Set </a:t>
          </a:r>
          <a:r>
            <a:rPr lang="en-US" b="1" dirty="0"/>
            <a:t>Serial Generation</a:t>
          </a:r>
          <a:endParaRPr lang="en-US" dirty="0"/>
        </a:p>
      </dgm:t>
    </dgm:pt>
    <dgm:pt modelId="{55ED05C0-0F4C-4CCE-B1F3-9E0991365406}" type="parTrans" cxnId="{360AF729-6A90-451D-BD3A-5FF70FAF0899}">
      <dgm:prSet/>
      <dgm:spPr/>
      <dgm:t>
        <a:bodyPr/>
        <a:lstStyle/>
        <a:p>
          <a:endParaRPr lang="en-US"/>
        </a:p>
      </dgm:t>
    </dgm:pt>
    <dgm:pt modelId="{9C524B01-2AD8-423F-A6A8-F1483C21EDBB}" type="sibTrans" cxnId="{360AF729-6A90-451D-BD3A-5FF70FAF0899}">
      <dgm:prSet/>
      <dgm:spPr/>
      <dgm:t>
        <a:bodyPr/>
        <a:lstStyle/>
        <a:p>
          <a:endParaRPr lang="en-US"/>
        </a:p>
      </dgm:t>
    </dgm:pt>
    <dgm:pt modelId="{9D152B71-49F9-40DE-96DF-808F4B319DD2}">
      <dgm:prSet/>
      <dgm:spPr/>
      <dgm:t>
        <a:bodyPr/>
        <a:lstStyle/>
        <a:p>
          <a:pPr>
            <a:lnSpc>
              <a:spcPct val="100000"/>
            </a:lnSpc>
          </a:pPr>
          <a:r>
            <a:rPr lang="en-US" b="1" dirty="0"/>
            <a:t>Serial Control Types</a:t>
          </a:r>
          <a:r>
            <a:rPr lang="en-US" dirty="0"/>
            <a:t>:</a:t>
          </a:r>
        </a:p>
      </dgm:t>
    </dgm:pt>
    <dgm:pt modelId="{B3CB9C5D-C855-4CF1-9BA0-C3606241F18E}" type="parTrans" cxnId="{A92951E3-7C4E-4E77-B5FB-3B3933ED9489}">
      <dgm:prSet/>
      <dgm:spPr/>
      <dgm:t>
        <a:bodyPr/>
        <a:lstStyle/>
        <a:p>
          <a:endParaRPr lang="en-US"/>
        </a:p>
      </dgm:t>
    </dgm:pt>
    <dgm:pt modelId="{07729467-52C3-4296-AB42-283C068D7EFA}" type="sibTrans" cxnId="{A92951E3-7C4E-4E77-B5FB-3B3933ED9489}">
      <dgm:prSet/>
      <dgm:spPr/>
      <dgm:t>
        <a:bodyPr/>
        <a:lstStyle/>
        <a:p>
          <a:endParaRPr lang="en-US"/>
        </a:p>
      </dgm:t>
    </dgm:pt>
    <dgm:pt modelId="{92B9EBAC-E5B6-4715-9541-ABEEA44A919B}">
      <dgm:prSet/>
      <dgm:spPr/>
      <dgm:t>
        <a:bodyPr/>
        <a:lstStyle/>
        <a:p>
          <a:r>
            <a:rPr lang="en-US" b="1" dirty="0"/>
            <a:t>Predefined</a:t>
          </a:r>
          <a:r>
            <a:rPr lang="en-US" dirty="0"/>
            <a:t> or </a:t>
          </a:r>
          <a:r>
            <a:rPr lang="en-US" b="1" dirty="0"/>
            <a:t>At Receipt/Issue</a:t>
          </a:r>
          <a:endParaRPr lang="en-US" dirty="0"/>
        </a:p>
      </dgm:t>
    </dgm:pt>
    <dgm:pt modelId="{FE3D1554-D2DE-4FA4-AEDD-D89EDF299F5A}" type="parTrans" cxnId="{F6BB581E-CAB3-453D-BAB7-ACA705B96B7D}">
      <dgm:prSet/>
      <dgm:spPr/>
      <dgm:t>
        <a:bodyPr/>
        <a:lstStyle/>
        <a:p>
          <a:endParaRPr lang="en-US"/>
        </a:p>
      </dgm:t>
    </dgm:pt>
    <dgm:pt modelId="{4DE0A703-3A24-43B5-AFE3-0876B8B6A61D}" type="sibTrans" cxnId="{F6BB581E-CAB3-453D-BAB7-ACA705B96B7D}">
      <dgm:prSet/>
      <dgm:spPr/>
      <dgm:t>
        <a:bodyPr/>
        <a:lstStyle/>
        <a:p>
          <a:endParaRPr lang="en-US"/>
        </a:p>
      </dgm:t>
    </dgm:pt>
    <dgm:pt modelId="{A0D56B64-39BC-4899-9CEF-B1D269C3B94C}">
      <dgm:prSet/>
      <dgm:spPr/>
      <dgm:t>
        <a:bodyPr/>
        <a:lstStyle/>
        <a:p>
          <a:r>
            <a:rPr lang="en-US" dirty="0"/>
            <a:t>Required during transaction (e.g., WIP Completion, Sales)</a:t>
          </a:r>
        </a:p>
      </dgm:t>
    </dgm:pt>
    <dgm:pt modelId="{E78BC5F3-9F0A-4F48-BF72-6346E6944790}" type="parTrans" cxnId="{6149EC0C-61BD-4586-A365-67E442B1FDEA}">
      <dgm:prSet/>
      <dgm:spPr/>
      <dgm:t>
        <a:bodyPr/>
        <a:lstStyle/>
        <a:p>
          <a:endParaRPr lang="en-US"/>
        </a:p>
      </dgm:t>
    </dgm:pt>
    <dgm:pt modelId="{CD524A88-1EED-4DEC-B3CD-F187A008C763}" type="sibTrans" cxnId="{6149EC0C-61BD-4586-A365-67E442B1FDEA}">
      <dgm:prSet/>
      <dgm:spPr/>
      <dgm:t>
        <a:bodyPr/>
        <a:lstStyle/>
        <a:p>
          <a:endParaRPr lang="en-US"/>
        </a:p>
      </dgm:t>
    </dgm:pt>
    <dgm:pt modelId="{36FCADD7-E818-45A9-A09B-07B0BAF3AB00}" type="pres">
      <dgm:prSet presAssocID="{0B205FBB-70EA-4CC7-A58B-C2D9A1057EB5}" presName="root" presStyleCnt="0">
        <dgm:presLayoutVars>
          <dgm:dir/>
          <dgm:resizeHandles val="exact"/>
        </dgm:presLayoutVars>
      </dgm:prSet>
      <dgm:spPr/>
    </dgm:pt>
    <dgm:pt modelId="{D2097913-44CF-4197-AD02-32775CFCC497}" type="pres">
      <dgm:prSet presAssocID="{98F4D25A-E358-40E8-8B2D-1F7AF5201F53}" presName="compNode" presStyleCnt="0"/>
      <dgm:spPr/>
    </dgm:pt>
    <dgm:pt modelId="{EA80B71B-8F55-4F98-B825-39F816D3AF42}" type="pres">
      <dgm:prSet presAssocID="{98F4D25A-E358-40E8-8B2D-1F7AF5201F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194D989D-E935-48B7-B6C3-8BBBE4AF6768}" type="pres">
      <dgm:prSet presAssocID="{98F4D25A-E358-40E8-8B2D-1F7AF5201F53}" presName="iconSpace" presStyleCnt="0"/>
      <dgm:spPr/>
    </dgm:pt>
    <dgm:pt modelId="{BF2A7325-C50E-4C75-BF29-B71E95F24CB0}" type="pres">
      <dgm:prSet presAssocID="{98F4D25A-E358-40E8-8B2D-1F7AF5201F53}" presName="parTx" presStyleLbl="revTx" presStyleIdx="0" presStyleCnt="6">
        <dgm:presLayoutVars>
          <dgm:chMax val="0"/>
          <dgm:chPref val="0"/>
        </dgm:presLayoutVars>
      </dgm:prSet>
      <dgm:spPr/>
    </dgm:pt>
    <dgm:pt modelId="{57054877-1D8C-41C7-96E4-D72CAE5FDCB2}" type="pres">
      <dgm:prSet presAssocID="{98F4D25A-E358-40E8-8B2D-1F7AF5201F53}" presName="txSpace" presStyleCnt="0"/>
      <dgm:spPr/>
    </dgm:pt>
    <dgm:pt modelId="{D9AEF5C4-4B73-4F15-93FF-46FB9B4EF67C}" type="pres">
      <dgm:prSet presAssocID="{98F4D25A-E358-40E8-8B2D-1F7AF5201F53}" presName="desTx" presStyleLbl="revTx" presStyleIdx="1" presStyleCnt="6">
        <dgm:presLayoutVars/>
      </dgm:prSet>
      <dgm:spPr/>
    </dgm:pt>
    <dgm:pt modelId="{8B66BB5A-A645-4BB9-932C-DE6C3E42785D}" type="pres">
      <dgm:prSet presAssocID="{8217ADE8-4B48-467D-8764-5ED069BA6829}" presName="sibTrans" presStyleCnt="0"/>
      <dgm:spPr/>
    </dgm:pt>
    <dgm:pt modelId="{D9FC3B2D-F647-4074-AEF8-1E59FDCC4FC8}" type="pres">
      <dgm:prSet presAssocID="{98A6FD83-B944-4A01-B74E-93222B7ADC38}" presName="compNode" presStyleCnt="0"/>
      <dgm:spPr/>
    </dgm:pt>
    <dgm:pt modelId="{975CE707-03D0-4E35-B8B1-C108A793638F}" type="pres">
      <dgm:prSet presAssocID="{98A6FD83-B944-4A01-B74E-93222B7ADC3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n"/>
        </a:ext>
      </dgm:extLst>
    </dgm:pt>
    <dgm:pt modelId="{D1FC42E0-32FE-4C2B-BCA1-CFE3A2161D5C}" type="pres">
      <dgm:prSet presAssocID="{98A6FD83-B944-4A01-B74E-93222B7ADC38}" presName="iconSpace" presStyleCnt="0"/>
      <dgm:spPr/>
    </dgm:pt>
    <dgm:pt modelId="{83C057ED-CC94-4DE3-8F2D-74790616C02A}" type="pres">
      <dgm:prSet presAssocID="{98A6FD83-B944-4A01-B74E-93222B7ADC38}" presName="parTx" presStyleLbl="revTx" presStyleIdx="2" presStyleCnt="6">
        <dgm:presLayoutVars>
          <dgm:chMax val="0"/>
          <dgm:chPref val="0"/>
        </dgm:presLayoutVars>
      </dgm:prSet>
      <dgm:spPr/>
    </dgm:pt>
    <dgm:pt modelId="{09E44F1F-35A2-444D-A0A9-F7AB1081FE16}" type="pres">
      <dgm:prSet presAssocID="{98A6FD83-B944-4A01-B74E-93222B7ADC38}" presName="txSpace" presStyleCnt="0"/>
      <dgm:spPr/>
    </dgm:pt>
    <dgm:pt modelId="{6FE5D223-32B2-485E-BBE2-93ADBC80107C}" type="pres">
      <dgm:prSet presAssocID="{98A6FD83-B944-4A01-B74E-93222B7ADC38}" presName="desTx" presStyleLbl="revTx" presStyleIdx="3" presStyleCnt="6">
        <dgm:presLayoutVars/>
      </dgm:prSet>
      <dgm:spPr/>
    </dgm:pt>
    <dgm:pt modelId="{008C3354-272F-4EBB-AB0B-712385EF0643}" type="pres">
      <dgm:prSet presAssocID="{8FC3B58B-A158-4B0A-A236-D18996065DEE}" presName="sibTrans" presStyleCnt="0"/>
      <dgm:spPr/>
    </dgm:pt>
    <dgm:pt modelId="{90239645-AC8A-4EC6-9DAF-8E41F9851D34}" type="pres">
      <dgm:prSet presAssocID="{697D8904-565A-40B0-A4F6-9A7137F68999}" presName="compNode" presStyleCnt="0"/>
      <dgm:spPr/>
    </dgm:pt>
    <dgm:pt modelId="{EEC92BD0-E601-4FED-9F0B-9D66CD33A320}" type="pres">
      <dgm:prSet presAssocID="{697D8904-565A-40B0-A4F6-9A7137F689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ttery Charging"/>
        </a:ext>
      </dgm:extLst>
    </dgm:pt>
    <dgm:pt modelId="{6A7566C2-AF11-40EE-8F26-63593F501D19}" type="pres">
      <dgm:prSet presAssocID="{697D8904-565A-40B0-A4F6-9A7137F68999}" presName="iconSpace" presStyleCnt="0"/>
      <dgm:spPr/>
    </dgm:pt>
    <dgm:pt modelId="{E6B4BE92-2919-44D3-AA6A-A5962A8E8BB8}" type="pres">
      <dgm:prSet presAssocID="{697D8904-565A-40B0-A4F6-9A7137F68999}" presName="parTx" presStyleLbl="revTx" presStyleIdx="4" presStyleCnt="6">
        <dgm:presLayoutVars>
          <dgm:chMax val="0"/>
          <dgm:chPref val="0"/>
        </dgm:presLayoutVars>
      </dgm:prSet>
      <dgm:spPr/>
    </dgm:pt>
    <dgm:pt modelId="{42887268-0525-4F06-9DB3-28059D56103D}" type="pres">
      <dgm:prSet presAssocID="{697D8904-565A-40B0-A4F6-9A7137F68999}" presName="txSpace" presStyleCnt="0"/>
      <dgm:spPr/>
    </dgm:pt>
    <dgm:pt modelId="{CFF867FA-0C25-4162-B267-321EDCFB4AB6}" type="pres">
      <dgm:prSet presAssocID="{697D8904-565A-40B0-A4F6-9A7137F68999}" presName="desTx" presStyleLbl="revTx" presStyleIdx="5" presStyleCnt="6">
        <dgm:presLayoutVars/>
      </dgm:prSet>
      <dgm:spPr/>
    </dgm:pt>
  </dgm:ptLst>
  <dgm:cxnLst>
    <dgm:cxn modelId="{6149EC0C-61BD-4586-A365-67E442B1FDEA}" srcId="{9D152B71-49F9-40DE-96DF-808F4B319DD2}" destId="{A0D56B64-39BC-4899-9CEF-B1D269C3B94C}" srcOrd="1" destOrd="0" parTransId="{E78BC5F3-9F0A-4F48-BF72-6346E6944790}" sibTransId="{CD524A88-1EED-4DEC-B3CD-F187A008C763}"/>
    <dgm:cxn modelId="{C7A23710-DC3B-4EEB-ACC5-9697C1B8DF6B}" srcId="{98F4D25A-E358-40E8-8B2D-1F7AF5201F53}" destId="{E707CACF-D039-432D-A28F-1469AE5AE056}" srcOrd="0" destOrd="0" parTransId="{2CBDDF29-FC3F-4A82-BE10-2870D5976F15}" sibTransId="{722E9097-1F2C-4BC8-AC4F-A4069AEB9FF3}"/>
    <dgm:cxn modelId="{E728AF14-6F90-44B6-B696-44960D8A457A}" type="presOf" srcId="{51CAF083-9F96-42EC-A91B-91D3AE069BF2}" destId="{6FE5D223-32B2-485E-BBE2-93ADBC80107C}" srcOrd="0" destOrd="3" presId="urn:microsoft.com/office/officeart/2018/2/layout/IconLabelDescriptionList"/>
    <dgm:cxn modelId="{9C41331E-AABF-4936-848D-2ECCC2A83668}" type="presOf" srcId="{98F4D25A-E358-40E8-8B2D-1F7AF5201F53}" destId="{BF2A7325-C50E-4C75-BF29-B71E95F24CB0}" srcOrd="0" destOrd="0" presId="urn:microsoft.com/office/officeart/2018/2/layout/IconLabelDescriptionList"/>
    <dgm:cxn modelId="{F6BB581E-CAB3-453D-BAB7-ACA705B96B7D}" srcId="{9D152B71-49F9-40DE-96DF-808F4B319DD2}" destId="{92B9EBAC-E5B6-4715-9541-ABEEA44A919B}" srcOrd="0" destOrd="0" parTransId="{FE3D1554-D2DE-4FA4-AEDD-D89EDF299F5A}" sibTransId="{4DE0A703-3A24-43B5-AFE3-0876B8B6A61D}"/>
    <dgm:cxn modelId="{A3B10D22-39B9-420E-9618-5CBF37D3E9DA}" srcId="{5D3B4F8A-C3DA-41F9-8EE0-6F8C610D4339}" destId="{3B47EC37-B45D-4CFA-8F60-4AC2C02AACB9}" srcOrd="0" destOrd="0" parTransId="{FCE18F45-AC9C-4723-BF6D-26F2CBA7C256}" sibTransId="{A8BAD25E-97F3-42BF-9655-AB3DEEF12F74}"/>
    <dgm:cxn modelId="{DF9D9A22-75BF-4920-8982-E165D6A126F3}" type="presOf" srcId="{E02AFB90-5222-4647-854C-8407D56506C8}" destId="{6FE5D223-32B2-485E-BBE2-93ADBC80107C}" srcOrd="0" destOrd="9" presId="urn:microsoft.com/office/officeart/2018/2/layout/IconLabelDescriptionList"/>
    <dgm:cxn modelId="{B18CAC23-FF42-40F3-8500-9F27C338A8DD}" srcId="{E1B41DFD-EC74-4ADE-A69B-B4E71A67266A}" destId="{83D07E0A-CF6A-483A-81D4-737F5FDCFAA5}" srcOrd="0" destOrd="0" parTransId="{10461115-3D94-48B5-B3D4-B65D4BF68C4D}" sibTransId="{86A9D486-B6C5-4FB9-99A5-2BECBBA6D7D2}"/>
    <dgm:cxn modelId="{5A8BE823-C313-4654-B00F-8B4E633B2A16}" type="presOf" srcId="{B25A0245-9E11-4FD6-BEA9-6CDBA03A3EB6}" destId="{6FE5D223-32B2-485E-BBE2-93ADBC80107C}" srcOrd="0" destOrd="2" presId="urn:microsoft.com/office/officeart/2018/2/layout/IconLabelDescriptionList"/>
    <dgm:cxn modelId="{360AF729-6A90-451D-BD3A-5FF70FAF0899}" srcId="{697D8904-565A-40B0-A4F6-9A7137F68999}" destId="{66E83135-5278-4BA0-9FAF-2820AFF4E004}" srcOrd="2" destOrd="0" parTransId="{55ED05C0-0F4C-4CCE-B1F3-9E0991365406}" sibTransId="{9C524B01-2AD8-423F-A6A8-F1483C21EDBB}"/>
    <dgm:cxn modelId="{30E5672B-F458-49AD-A212-758AD49EC265}" srcId="{98A6FD83-B944-4A01-B74E-93222B7ADC38}" destId="{4B1F7523-3AB1-408B-9C4A-F0722372229B}" srcOrd="3" destOrd="0" parTransId="{4CE3CBAB-C34D-4246-8209-CD2D6C40ADBF}" sibTransId="{506C99EF-9888-401C-B331-CB5C4B1CD80D}"/>
    <dgm:cxn modelId="{AEC36C2D-E823-4ED9-9464-92EE3211C4CF}" type="presOf" srcId="{06B6841F-A684-44C9-B881-000ED1D2BC6D}" destId="{CFF867FA-0C25-4162-B267-321EDCFB4AB6}" srcOrd="0" destOrd="1" presId="urn:microsoft.com/office/officeart/2018/2/layout/IconLabelDescriptionList"/>
    <dgm:cxn modelId="{E47ABF2F-836D-49BF-8745-4D92E346EEE3}" type="presOf" srcId="{0B205FBB-70EA-4CC7-A58B-C2D9A1057EB5}" destId="{36FCADD7-E818-45A9-A09B-07B0BAF3AB00}" srcOrd="0" destOrd="0" presId="urn:microsoft.com/office/officeart/2018/2/layout/IconLabelDescriptionList"/>
    <dgm:cxn modelId="{EED53D3A-11F5-4650-86AD-0DD435C46556}" srcId="{DEF40500-8945-441E-A776-A1B8D3EAE811}" destId="{1AE31BB7-9C5C-457A-8845-9BDC3A896604}" srcOrd="1" destOrd="0" parTransId="{703FCC4A-40D6-4CEC-BAA7-5CE1DD012C39}" sibTransId="{0CB3B38C-D679-496A-9216-E503D08F57B9}"/>
    <dgm:cxn modelId="{56C18E40-FD89-4471-A121-6FE4A7602D91}" srcId="{0B205FBB-70EA-4CC7-A58B-C2D9A1057EB5}" destId="{697D8904-565A-40B0-A4F6-9A7137F68999}" srcOrd="2" destOrd="0" parTransId="{0A58AA84-40F4-44B7-88D1-EDAF905233B4}" sibTransId="{8BB2FF2C-AA74-4353-90A9-2BE71B7DFA20}"/>
    <dgm:cxn modelId="{70980341-6242-41D6-A9AC-29E722DDCC72}" srcId="{0B205FBB-70EA-4CC7-A58B-C2D9A1057EB5}" destId="{98F4D25A-E358-40E8-8B2D-1F7AF5201F53}" srcOrd="0" destOrd="0" parTransId="{4FEC91ED-CADC-49ED-B804-CABDF9A63EA7}" sibTransId="{8217ADE8-4B48-467D-8764-5ED069BA6829}"/>
    <dgm:cxn modelId="{B53E8766-FAC3-4385-8E04-0DC716AC4C3E}" srcId="{B25A0245-9E11-4FD6-BEA9-6CDBA03A3EB6}" destId="{E5313715-9CD1-41BC-97C2-8F0A37F5D566}" srcOrd="1" destOrd="0" parTransId="{6FC34474-E06B-4637-B48D-353D9E10AB58}" sibTransId="{37344E3D-FFF2-4D51-9B12-522E6F054B89}"/>
    <dgm:cxn modelId="{FD2F8846-B9DC-4EBE-8687-0B2ECE5CBAA5}" srcId="{98A6FD83-B944-4A01-B74E-93222B7ADC38}" destId="{D4F3039F-076B-4C1B-BDBB-6D695ECDCCB3}" srcOrd="0" destOrd="0" parTransId="{C15D7EEE-C84D-486C-8586-FA95337696F3}" sibTransId="{9247F253-CD8A-481F-9ADA-D5DA1D42FF3D}"/>
    <dgm:cxn modelId="{D6746D68-5DBE-458E-988F-9B1FDABF88CF}" srcId="{98A6FD83-B944-4A01-B74E-93222B7ADC38}" destId="{5108621F-58BB-4493-846A-76DFB3495C52}" srcOrd="1" destOrd="0" parTransId="{0893760B-09A1-4488-B41F-544349DB4F13}" sibTransId="{D7E9558F-BD57-42CE-945B-3D6EE7E0C3D0}"/>
    <dgm:cxn modelId="{456C486B-FAC2-410A-98B8-07DC04183711}" type="presOf" srcId="{761B5678-47C8-490C-B4A3-651FC407949C}" destId="{D9AEF5C4-4B73-4F15-93FF-46FB9B4EF67C}" srcOrd="0" destOrd="3" presId="urn:microsoft.com/office/officeart/2018/2/layout/IconLabelDescriptionList"/>
    <dgm:cxn modelId="{77A56F4E-543B-4756-AA26-21306D4B6C02}" srcId="{06B6841F-A684-44C9-B881-000ED1D2BC6D}" destId="{45D3F054-3BE5-48A5-9E99-269256AAD9D1}" srcOrd="1" destOrd="0" parTransId="{B4A70F9E-58D0-408D-8EB8-AB1EF172F635}" sibTransId="{CFAA0D1B-E02F-408B-909C-D37A93B4896D}"/>
    <dgm:cxn modelId="{BC87BA6F-B622-4E46-B3E2-6CB51A977825}" type="presOf" srcId="{DD88E3A9-3EC4-4914-9C70-472FA684CD73}" destId="{CFF867FA-0C25-4162-B267-321EDCFB4AB6}" srcOrd="0" destOrd="2" presId="urn:microsoft.com/office/officeart/2018/2/layout/IconLabelDescriptionList"/>
    <dgm:cxn modelId="{0096E570-4F96-4586-B750-EFC3C93C2510}" type="presOf" srcId="{45D3F054-3BE5-48A5-9E99-269256AAD9D1}" destId="{CFF867FA-0C25-4162-B267-321EDCFB4AB6}" srcOrd="0" destOrd="3" presId="urn:microsoft.com/office/officeart/2018/2/layout/IconLabelDescriptionList"/>
    <dgm:cxn modelId="{CAF49057-E530-4F46-81A3-B931551FA467}" srcId="{DEF40500-8945-441E-A776-A1B8D3EAE811}" destId="{E02AFB90-5222-4647-854C-8407D56506C8}" srcOrd="2" destOrd="0" parTransId="{CABEADAE-1D7B-417F-A47E-397FBF3C45F4}" sibTransId="{B2188F31-F538-49EE-9787-054172CB83CC}"/>
    <dgm:cxn modelId="{238E0859-51CE-4378-9454-295C2BDF4E1C}" type="presOf" srcId="{E1B41DFD-EC74-4ADE-A69B-B4E71A67266A}" destId="{D9AEF5C4-4B73-4F15-93FF-46FB9B4EF67C}" srcOrd="0" destOrd="4" presId="urn:microsoft.com/office/officeart/2018/2/layout/IconLabelDescriptionList"/>
    <dgm:cxn modelId="{7B6F1681-C0BC-49E1-8914-D6BFDB1EFF7C}" srcId="{06B6841F-A684-44C9-B881-000ED1D2BC6D}" destId="{DD88E3A9-3EC4-4914-9C70-472FA684CD73}" srcOrd="0" destOrd="0" parTransId="{91A29128-0C0D-455D-AB77-92787BAC110F}" sibTransId="{6036D6C5-9813-4043-A3F0-18D4C6769088}"/>
    <dgm:cxn modelId="{EE3B5685-026D-4702-9E20-4C883DD3DFD7}" type="presOf" srcId="{5D3B4F8A-C3DA-41F9-8EE0-6F8C610D4339}" destId="{D9AEF5C4-4B73-4F15-93FF-46FB9B4EF67C}" srcOrd="0" destOrd="6" presId="urn:microsoft.com/office/officeart/2018/2/layout/IconLabelDescriptionList"/>
    <dgm:cxn modelId="{3566AD85-92FD-47B2-A8F7-8711D0872ECE}" type="presOf" srcId="{697D8904-565A-40B0-A4F6-9A7137F68999}" destId="{E6B4BE92-2919-44D3-AA6A-A5962A8E8BB8}" srcOrd="0" destOrd="0" presId="urn:microsoft.com/office/officeart/2018/2/layout/IconLabelDescriptionList"/>
    <dgm:cxn modelId="{043C428A-5587-46ED-8A78-73B194433C4B}" srcId="{5D3B4F8A-C3DA-41F9-8EE0-6F8C610D4339}" destId="{D4DB8314-858A-4B34-B9D4-FF4CA8EB35BA}" srcOrd="1" destOrd="0" parTransId="{5BF66B65-380A-4612-BAB6-1CA4BB0D230B}" sibTransId="{2AC2947A-E57D-4F26-A948-CB4526C437BC}"/>
    <dgm:cxn modelId="{C1FD1A8E-C66D-414B-B95F-897463C1BB1F}" type="presOf" srcId="{66E83135-5278-4BA0-9FAF-2820AFF4E004}" destId="{CFF867FA-0C25-4162-B267-321EDCFB4AB6}" srcOrd="0" destOrd="4" presId="urn:microsoft.com/office/officeart/2018/2/layout/IconLabelDescriptionList"/>
    <dgm:cxn modelId="{BF10D491-D032-4257-950B-C3C33AD11D49}" type="presOf" srcId="{0F87ABA8-3072-4C26-917B-08D3287273B8}" destId="{D9AEF5C4-4B73-4F15-93FF-46FB9B4EF67C}" srcOrd="0" destOrd="2" presId="urn:microsoft.com/office/officeart/2018/2/layout/IconLabelDescriptionList"/>
    <dgm:cxn modelId="{99ED4394-CE0E-4009-9CF4-709E2BABB362}" type="presOf" srcId="{1AE31BB7-9C5C-457A-8845-9BDC3A896604}" destId="{6FE5D223-32B2-485E-BBE2-93ADBC80107C}" srcOrd="0" destOrd="8" presId="urn:microsoft.com/office/officeart/2018/2/layout/IconLabelDescriptionList"/>
    <dgm:cxn modelId="{A768B899-859D-4894-B550-0C26358DC227}" type="presOf" srcId="{98A6FD83-B944-4A01-B74E-93222B7ADC38}" destId="{83C057ED-CC94-4DE3-8F2D-74790616C02A}" srcOrd="0" destOrd="0" presId="urn:microsoft.com/office/officeart/2018/2/layout/IconLabelDescriptionList"/>
    <dgm:cxn modelId="{0A588E9A-5272-4842-950D-592A65C17176}" srcId="{98A6FD83-B944-4A01-B74E-93222B7ADC38}" destId="{DEF40500-8945-441E-A776-A1B8D3EAE811}" srcOrd="4" destOrd="0" parTransId="{B34D3D2E-7B1B-487F-B74C-9E9C13AFEF24}" sibTransId="{DCB1279F-13EB-4BDF-A625-C9DA2CB14311}"/>
    <dgm:cxn modelId="{EC10D69E-DC2F-4731-8B1A-A7A186ED7EA1}" type="presOf" srcId="{83D07E0A-CF6A-483A-81D4-737F5FDCFAA5}" destId="{D9AEF5C4-4B73-4F15-93FF-46FB9B4EF67C}" srcOrd="0" destOrd="5" presId="urn:microsoft.com/office/officeart/2018/2/layout/IconLabelDescriptionList"/>
    <dgm:cxn modelId="{0DE76BA0-92C8-4112-9CC6-E76D1E3F9EF6}" type="presOf" srcId="{5108621F-58BB-4493-846A-76DFB3495C52}" destId="{6FE5D223-32B2-485E-BBE2-93ADBC80107C}" srcOrd="0" destOrd="1" presId="urn:microsoft.com/office/officeart/2018/2/layout/IconLabelDescriptionList"/>
    <dgm:cxn modelId="{35FBC6A4-6974-433A-A71B-3DDD3D12A1E2}" type="presOf" srcId="{DEF40500-8945-441E-A776-A1B8D3EAE811}" destId="{6FE5D223-32B2-485E-BBE2-93ADBC80107C}" srcOrd="0" destOrd="6" presId="urn:microsoft.com/office/officeart/2018/2/layout/IconLabelDescriptionList"/>
    <dgm:cxn modelId="{091085BA-61BE-4C91-B81D-564612BAA38C}" type="presOf" srcId="{E5313715-9CD1-41BC-97C2-8F0A37F5D566}" destId="{6FE5D223-32B2-485E-BBE2-93ADBC80107C}" srcOrd="0" destOrd="4" presId="urn:microsoft.com/office/officeart/2018/2/layout/IconLabelDescriptionList"/>
    <dgm:cxn modelId="{CC6391BB-042A-4E9E-A7AF-718E648AAF66}" srcId="{697D8904-565A-40B0-A4F6-9A7137F68999}" destId="{06B6841F-A684-44C9-B881-000ED1D2BC6D}" srcOrd="1" destOrd="0" parTransId="{D5B39D56-F99C-47C5-99C3-3C72C30F6D79}" sibTransId="{68C62864-B733-4C9C-A132-BBC5E1889B21}"/>
    <dgm:cxn modelId="{EE0CDCBD-DE45-408B-A3CD-4194509D4B94}" srcId="{98F4D25A-E358-40E8-8B2D-1F7AF5201F53}" destId="{5D3B4F8A-C3DA-41F9-8EE0-6F8C610D4339}" srcOrd="3" destOrd="0" parTransId="{540AA283-053B-4997-B373-E94C809ECF94}" sibTransId="{BB60555B-E9E8-4B7F-86C5-22482A03A963}"/>
    <dgm:cxn modelId="{C21205BF-410F-4E96-88EF-99690535D77B}" srcId="{0B205FBB-70EA-4CC7-A58B-C2D9A1057EB5}" destId="{98A6FD83-B944-4A01-B74E-93222B7ADC38}" srcOrd="1" destOrd="0" parTransId="{B3509B8E-6E42-4F21-9371-13D9C78D55D3}" sibTransId="{8FC3B58B-A158-4B0A-A236-D18996065DEE}"/>
    <dgm:cxn modelId="{3B7832BF-792A-4EAB-9750-7B3789C55A73}" srcId="{98A6FD83-B944-4A01-B74E-93222B7ADC38}" destId="{B25A0245-9E11-4FD6-BEA9-6CDBA03A3EB6}" srcOrd="2" destOrd="0" parTransId="{A09DD1EB-6E34-4433-8F87-49007573098D}" sibTransId="{7979EA69-8135-43F1-8CF0-D629B434151E}"/>
    <dgm:cxn modelId="{10D45CC1-AE00-4668-848A-F7F579C350AC}" srcId="{98F4D25A-E358-40E8-8B2D-1F7AF5201F53}" destId="{89B16D3E-FEE2-4988-BF73-3743A33B81E6}" srcOrd="1" destOrd="0" parTransId="{9B0D180A-C1F8-4179-9657-4EB9A96C80B1}" sibTransId="{47B1FB34-E121-4068-9C79-E8340929436C}"/>
    <dgm:cxn modelId="{864574CB-E24C-4A3E-9CCB-8F6567BE8DCA}" type="presOf" srcId="{D4F3039F-076B-4C1B-BDBB-6D695ECDCCB3}" destId="{6FE5D223-32B2-485E-BBE2-93ADBC80107C}" srcOrd="0" destOrd="0" presId="urn:microsoft.com/office/officeart/2018/2/layout/IconLabelDescriptionList"/>
    <dgm:cxn modelId="{4F1EAAD0-4BED-4083-A078-8DC15B0F808F}" srcId="{DEF40500-8945-441E-A776-A1B8D3EAE811}" destId="{04CC7154-F43F-4119-9BEF-C1191D776B31}" srcOrd="0" destOrd="0" parTransId="{79C7473A-7874-4176-A183-0E5181C8D31D}" sibTransId="{B2C5FB9E-24E0-4A41-8EFE-6E0BDB965B45}"/>
    <dgm:cxn modelId="{D7BAC3D2-6330-4BDE-8843-A174A468E1DF}" type="presOf" srcId="{9D152B71-49F9-40DE-96DF-808F4B319DD2}" destId="{CFF867FA-0C25-4162-B267-321EDCFB4AB6}" srcOrd="0" destOrd="5" presId="urn:microsoft.com/office/officeart/2018/2/layout/IconLabelDescriptionList"/>
    <dgm:cxn modelId="{58DE11D3-7802-440F-8927-437149FF44B4}" type="presOf" srcId="{92B9EBAC-E5B6-4715-9541-ABEEA44A919B}" destId="{CFF867FA-0C25-4162-B267-321EDCFB4AB6}" srcOrd="0" destOrd="6" presId="urn:microsoft.com/office/officeart/2018/2/layout/IconLabelDescriptionList"/>
    <dgm:cxn modelId="{C88ACADB-97AC-4F31-9009-094576C4CD3E}" type="presOf" srcId="{89B16D3E-FEE2-4988-BF73-3743A33B81E6}" destId="{D9AEF5C4-4B73-4F15-93FF-46FB9B4EF67C}" srcOrd="0" destOrd="1" presId="urn:microsoft.com/office/officeart/2018/2/layout/IconLabelDescriptionList"/>
    <dgm:cxn modelId="{F07794DD-AB75-4CBD-8B45-790331F036A2}" type="presOf" srcId="{03414820-629A-43F9-88F9-7E631ED447B4}" destId="{CFF867FA-0C25-4162-B267-321EDCFB4AB6}" srcOrd="0" destOrd="0" presId="urn:microsoft.com/office/officeart/2018/2/layout/IconLabelDescriptionList"/>
    <dgm:cxn modelId="{9B8865E0-01F1-4BED-99D4-B1199C7F7DE5}" type="presOf" srcId="{4B1F7523-3AB1-408B-9C4A-F0722372229B}" destId="{6FE5D223-32B2-485E-BBE2-93ADBC80107C}" srcOrd="0" destOrd="5" presId="urn:microsoft.com/office/officeart/2018/2/layout/IconLabelDescriptionList"/>
    <dgm:cxn modelId="{01E1D5E1-82A0-42B7-8A4B-D5169C2833B0}" srcId="{89B16D3E-FEE2-4988-BF73-3743A33B81E6}" destId="{0F87ABA8-3072-4C26-917B-08D3287273B8}" srcOrd="0" destOrd="0" parTransId="{7B80C482-7AEB-44E7-9F85-D9930B7D3AEF}" sibTransId="{AB13DAE0-44DE-424E-91C3-CB7846FCEEF7}"/>
    <dgm:cxn modelId="{A92951E3-7C4E-4E77-B5FB-3B3933ED9489}" srcId="{697D8904-565A-40B0-A4F6-9A7137F68999}" destId="{9D152B71-49F9-40DE-96DF-808F4B319DD2}" srcOrd="3" destOrd="0" parTransId="{B3CB9C5D-C855-4CF1-9BA0-C3606241F18E}" sibTransId="{07729467-52C3-4296-AB42-283C068D7EFA}"/>
    <dgm:cxn modelId="{264C0FE5-E348-4C1B-BBD7-FF7BF42365CD}" type="presOf" srcId="{E707CACF-D039-432D-A28F-1469AE5AE056}" destId="{D9AEF5C4-4B73-4F15-93FF-46FB9B4EF67C}" srcOrd="0" destOrd="0" presId="urn:microsoft.com/office/officeart/2018/2/layout/IconLabelDescriptionList"/>
    <dgm:cxn modelId="{73104BE5-D33C-48E3-BD55-2469363C5623}" srcId="{89B16D3E-FEE2-4988-BF73-3743A33B81E6}" destId="{761B5678-47C8-490C-B4A3-651FC407949C}" srcOrd="1" destOrd="0" parTransId="{F1A52CA8-D0DD-4AA8-89D5-5D2DB059F3CD}" sibTransId="{50416456-D8D3-473C-90CC-D7D14D2C9E4C}"/>
    <dgm:cxn modelId="{2CFC18E6-4F05-4BE7-80B8-F99E302005D6}" srcId="{98F4D25A-E358-40E8-8B2D-1F7AF5201F53}" destId="{E1B41DFD-EC74-4ADE-A69B-B4E71A67266A}" srcOrd="2" destOrd="0" parTransId="{3D93E973-9D7A-4C5F-A840-42A232C1E235}" sibTransId="{61B742A4-1E2E-4A9D-A0F0-644659FA595B}"/>
    <dgm:cxn modelId="{CFB804E7-2707-40DE-84F6-683593399A6D}" srcId="{697D8904-565A-40B0-A4F6-9A7137F68999}" destId="{03414820-629A-43F9-88F9-7E631ED447B4}" srcOrd="0" destOrd="0" parTransId="{1B8C196C-02A0-42CE-96AA-4A22329AA38C}" sibTransId="{68CFF4F1-2052-447E-86A8-891FC6211229}"/>
    <dgm:cxn modelId="{A03965E9-7608-4F0B-9115-8BFC39944673}" type="presOf" srcId="{04CC7154-F43F-4119-9BEF-C1191D776B31}" destId="{6FE5D223-32B2-485E-BBE2-93ADBC80107C}" srcOrd="0" destOrd="7" presId="urn:microsoft.com/office/officeart/2018/2/layout/IconLabelDescriptionList"/>
    <dgm:cxn modelId="{FC1271EF-43AB-43BC-A763-1D7CFCE5222C}" srcId="{B25A0245-9E11-4FD6-BEA9-6CDBA03A3EB6}" destId="{51CAF083-9F96-42EC-A91B-91D3AE069BF2}" srcOrd="0" destOrd="0" parTransId="{8B693CC7-0047-4636-AFED-2C5DF7F658E1}" sibTransId="{019D2D7B-4E5F-4A33-A4DA-4C4AE0959C86}"/>
    <dgm:cxn modelId="{70B723F1-1375-4079-98D1-876CA1CC629B}" type="presOf" srcId="{A0D56B64-39BC-4899-9CEF-B1D269C3B94C}" destId="{CFF867FA-0C25-4162-B267-321EDCFB4AB6}" srcOrd="0" destOrd="7" presId="urn:microsoft.com/office/officeart/2018/2/layout/IconLabelDescriptionList"/>
    <dgm:cxn modelId="{A1DBE4F6-50FF-45DD-988F-992E8CE0D13A}" type="presOf" srcId="{D4DB8314-858A-4B34-B9D4-FF4CA8EB35BA}" destId="{D9AEF5C4-4B73-4F15-93FF-46FB9B4EF67C}" srcOrd="0" destOrd="8" presId="urn:microsoft.com/office/officeart/2018/2/layout/IconLabelDescriptionList"/>
    <dgm:cxn modelId="{CAD8A2FC-B5FE-41AA-A780-76DE8F6C43B9}" type="presOf" srcId="{3B47EC37-B45D-4CFA-8F60-4AC2C02AACB9}" destId="{D9AEF5C4-4B73-4F15-93FF-46FB9B4EF67C}" srcOrd="0" destOrd="7" presId="urn:microsoft.com/office/officeart/2018/2/layout/IconLabelDescriptionList"/>
    <dgm:cxn modelId="{AB42E0EC-42B5-4904-AF1E-0FED973223D0}" type="presParOf" srcId="{36FCADD7-E818-45A9-A09B-07B0BAF3AB00}" destId="{D2097913-44CF-4197-AD02-32775CFCC497}" srcOrd="0" destOrd="0" presId="urn:microsoft.com/office/officeart/2018/2/layout/IconLabelDescriptionList"/>
    <dgm:cxn modelId="{224A1350-F780-43BB-8914-B422BE15FDB2}" type="presParOf" srcId="{D2097913-44CF-4197-AD02-32775CFCC497}" destId="{EA80B71B-8F55-4F98-B825-39F816D3AF42}" srcOrd="0" destOrd="0" presId="urn:microsoft.com/office/officeart/2018/2/layout/IconLabelDescriptionList"/>
    <dgm:cxn modelId="{85F76B41-3E2E-460C-AB91-A487AA3D1797}" type="presParOf" srcId="{D2097913-44CF-4197-AD02-32775CFCC497}" destId="{194D989D-E935-48B7-B6C3-8BBBE4AF6768}" srcOrd="1" destOrd="0" presId="urn:microsoft.com/office/officeart/2018/2/layout/IconLabelDescriptionList"/>
    <dgm:cxn modelId="{AB69C3E3-CECD-49B2-8514-2BCA66E42E5C}" type="presParOf" srcId="{D2097913-44CF-4197-AD02-32775CFCC497}" destId="{BF2A7325-C50E-4C75-BF29-B71E95F24CB0}" srcOrd="2" destOrd="0" presId="urn:microsoft.com/office/officeart/2018/2/layout/IconLabelDescriptionList"/>
    <dgm:cxn modelId="{029A9D4C-1C67-4FD0-920C-C0FE84CE8C6E}" type="presParOf" srcId="{D2097913-44CF-4197-AD02-32775CFCC497}" destId="{57054877-1D8C-41C7-96E4-D72CAE5FDCB2}" srcOrd="3" destOrd="0" presId="urn:microsoft.com/office/officeart/2018/2/layout/IconLabelDescriptionList"/>
    <dgm:cxn modelId="{A88C4FB2-7E4C-4F63-8896-70C8F1FE7E54}" type="presParOf" srcId="{D2097913-44CF-4197-AD02-32775CFCC497}" destId="{D9AEF5C4-4B73-4F15-93FF-46FB9B4EF67C}" srcOrd="4" destOrd="0" presId="urn:microsoft.com/office/officeart/2018/2/layout/IconLabelDescriptionList"/>
    <dgm:cxn modelId="{91DF4211-AB6A-4DBC-B8B5-46FDF149BB07}" type="presParOf" srcId="{36FCADD7-E818-45A9-A09B-07B0BAF3AB00}" destId="{8B66BB5A-A645-4BB9-932C-DE6C3E42785D}" srcOrd="1" destOrd="0" presId="urn:microsoft.com/office/officeart/2018/2/layout/IconLabelDescriptionList"/>
    <dgm:cxn modelId="{95109E72-BBA0-493E-A883-52144CBC8565}" type="presParOf" srcId="{36FCADD7-E818-45A9-A09B-07B0BAF3AB00}" destId="{D9FC3B2D-F647-4074-AEF8-1E59FDCC4FC8}" srcOrd="2" destOrd="0" presId="urn:microsoft.com/office/officeart/2018/2/layout/IconLabelDescriptionList"/>
    <dgm:cxn modelId="{A0D0037D-96FA-4D6D-AD15-42957B85C9FF}" type="presParOf" srcId="{D9FC3B2D-F647-4074-AEF8-1E59FDCC4FC8}" destId="{975CE707-03D0-4E35-B8B1-C108A793638F}" srcOrd="0" destOrd="0" presId="urn:microsoft.com/office/officeart/2018/2/layout/IconLabelDescriptionList"/>
    <dgm:cxn modelId="{13E50988-A330-4F72-91B7-7667406DC2B6}" type="presParOf" srcId="{D9FC3B2D-F647-4074-AEF8-1E59FDCC4FC8}" destId="{D1FC42E0-32FE-4C2B-BCA1-CFE3A2161D5C}" srcOrd="1" destOrd="0" presId="urn:microsoft.com/office/officeart/2018/2/layout/IconLabelDescriptionList"/>
    <dgm:cxn modelId="{BDA08279-928F-493B-9329-B246D2E28707}" type="presParOf" srcId="{D9FC3B2D-F647-4074-AEF8-1E59FDCC4FC8}" destId="{83C057ED-CC94-4DE3-8F2D-74790616C02A}" srcOrd="2" destOrd="0" presId="urn:microsoft.com/office/officeart/2018/2/layout/IconLabelDescriptionList"/>
    <dgm:cxn modelId="{7CA600F1-9D66-4C9A-9AA2-CD685C9F022C}" type="presParOf" srcId="{D9FC3B2D-F647-4074-AEF8-1E59FDCC4FC8}" destId="{09E44F1F-35A2-444D-A0A9-F7AB1081FE16}" srcOrd="3" destOrd="0" presId="urn:microsoft.com/office/officeart/2018/2/layout/IconLabelDescriptionList"/>
    <dgm:cxn modelId="{89EB9D75-3D69-42E2-BA44-6FA0ABE33D2C}" type="presParOf" srcId="{D9FC3B2D-F647-4074-AEF8-1E59FDCC4FC8}" destId="{6FE5D223-32B2-485E-BBE2-93ADBC80107C}" srcOrd="4" destOrd="0" presId="urn:microsoft.com/office/officeart/2018/2/layout/IconLabelDescriptionList"/>
    <dgm:cxn modelId="{FA444190-FBD7-4301-9B73-A429412088FA}" type="presParOf" srcId="{36FCADD7-E818-45A9-A09B-07B0BAF3AB00}" destId="{008C3354-272F-4EBB-AB0B-712385EF0643}" srcOrd="3" destOrd="0" presId="urn:microsoft.com/office/officeart/2018/2/layout/IconLabelDescriptionList"/>
    <dgm:cxn modelId="{2F9271C0-9DB1-4985-BCAD-95561DD610F6}" type="presParOf" srcId="{36FCADD7-E818-45A9-A09B-07B0BAF3AB00}" destId="{90239645-AC8A-4EC6-9DAF-8E41F9851D34}" srcOrd="4" destOrd="0" presId="urn:microsoft.com/office/officeart/2018/2/layout/IconLabelDescriptionList"/>
    <dgm:cxn modelId="{3347136A-9995-4C00-864A-3F732C599556}" type="presParOf" srcId="{90239645-AC8A-4EC6-9DAF-8E41F9851D34}" destId="{EEC92BD0-E601-4FED-9F0B-9D66CD33A320}" srcOrd="0" destOrd="0" presId="urn:microsoft.com/office/officeart/2018/2/layout/IconLabelDescriptionList"/>
    <dgm:cxn modelId="{6046BABB-72FD-49D0-9E3C-6A987F25566F}" type="presParOf" srcId="{90239645-AC8A-4EC6-9DAF-8E41F9851D34}" destId="{6A7566C2-AF11-40EE-8F26-63593F501D19}" srcOrd="1" destOrd="0" presId="urn:microsoft.com/office/officeart/2018/2/layout/IconLabelDescriptionList"/>
    <dgm:cxn modelId="{F229591A-48BE-4051-BC0B-ADF4FB82A726}" type="presParOf" srcId="{90239645-AC8A-4EC6-9DAF-8E41F9851D34}" destId="{E6B4BE92-2919-44D3-AA6A-A5962A8E8BB8}" srcOrd="2" destOrd="0" presId="urn:microsoft.com/office/officeart/2018/2/layout/IconLabelDescriptionList"/>
    <dgm:cxn modelId="{C5BC4123-E0E2-44C9-A9AC-48E9A9344D7F}" type="presParOf" srcId="{90239645-AC8A-4EC6-9DAF-8E41F9851D34}" destId="{42887268-0525-4F06-9DB3-28059D56103D}" srcOrd="3" destOrd="0" presId="urn:microsoft.com/office/officeart/2018/2/layout/IconLabelDescriptionList"/>
    <dgm:cxn modelId="{83D46AB4-EB57-44F6-ABB2-280E828DD59A}" type="presParOf" srcId="{90239645-AC8A-4EC6-9DAF-8E41F9851D34}" destId="{CFF867FA-0C25-4162-B267-321EDCFB4AB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748B46-0422-4F3C-9417-FEBF78F039E8}"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7AF701C-978E-4103-9D82-9E6D78588CBC}">
      <dgm:prSet/>
      <dgm:spPr/>
      <dgm:t>
        <a:bodyPr/>
        <a:lstStyle/>
        <a:p>
          <a:pPr>
            <a:defRPr b="1"/>
          </a:pPr>
          <a:r>
            <a:rPr lang="en-US" b="1"/>
            <a:t>Drop Shipments</a:t>
          </a:r>
          <a:endParaRPr lang="en-US"/>
        </a:p>
      </dgm:t>
    </dgm:pt>
    <dgm:pt modelId="{6BFAC60C-FE2C-4E48-9A36-91472E9B2DD8}" type="parTrans" cxnId="{37C69C7A-4A87-4D62-98D0-EA4432644D56}">
      <dgm:prSet/>
      <dgm:spPr/>
      <dgm:t>
        <a:bodyPr/>
        <a:lstStyle/>
        <a:p>
          <a:endParaRPr lang="en-US"/>
        </a:p>
      </dgm:t>
    </dgm:pt>
    <dgm:pt modelId="{4117DF87-AD95-4A2E-8261-A14D2E0D475F}" type="sibTrans" cxnId="{37C69C7A-4A87-4D62-98D0-EA4432644D56}">
      <dgm:prSet/>
      <dgm:spPr/>
      <dgm:t>
        <a:bodyPr/>
        <a:lstStyle/>
        <a:p>
          <a:endParaRPr lang="en-US"/>
        </a:p>
      </dgm:t>
    </dgm:pt>
    <dgm:pt modelId="{67BF996E-DAA5-4074-B260-3D52A873984E}">
      <dgm:prSet/>
      <dgm:spPr/>
      <dgm:t>
        <a:bodyPr/>
        <a:lstStyle/>
        <a:p>
          <a:r>
            <a:rPr lang="en-US" b="1"/>
            <a:t>Drop Ship Order</a:t>
          </a:r>
          <a:r>
            <a:rPr lang="en-US"/>
            <a:t>: The customer places an order for a product that is shipped directly from the supplier to the customer.</a:t>
          </a:r>
        </a:p>
      </dgm:t>
    </dgm:pt>
    <dgm:pt modelId="{4FBBDBF8-1904-4CBC-B089-5E42F68F551B}" type="parTrans" cxnId="{62834CE9-3CDB-47D8-B701-58435FB15B35}">
      <dgm:prSet/>
      <dgm:spPr/>
      <dgm:t>
        <a:bodyPr/>
        <a:lstStyle/>
        <a:p>
          <a:endParaRPr lang="en-US"/>
        </a:p>
      </dgm:t>
    </dgm:pt>
    <dgm:pt modelId="{3DDFC6C8-B801-43BF-8EC6-74D861305519}" type="sibTrans" cxnId="{62834CE9-3CDB-47D8-B701-58435FB15B35}">
      <dgm:prSet/>
      <dgm:spPr/>
      <dgm:t>
        <a:bodyPr/>
        <a:lstStyle/>
        <a:p>
          <a:endParaRPr lang="en-US"/>
        </a:p>
      </dgm:t>
    </dgm:pt>
    <dgm:pt modelId="{24A28F29-5AD6-4B3B-8E4F-446770DA57A7}">
      <dgm:prSet/>
      <dgm:spPr/>
      <dgm:t>
        <a:bodyPr/>
        <a:lstStyle/>
        <a:p>
          <a:r>
            <a:rPr lang="en-US" b="1"/>
            <a:t>Procurement</a:t>
          </a:r>
          <a:r>
            <a:rPr lang="en-US"/>
            <a:t>: The order is processed with the supplier directly fulfilling the shipment.</a:t>
          </a:r>
        </a:p>
      </dgm:t>
    </dgm:pt>
    <dgm:pt modelId="{9FC370F2-9FA4-42BB-901B-E5C971700436}" type="parTrans" cxnId="{1B54C562-9D12-41CE-AD9E-E30C6947E018}">
      <dgm:prSet/>
      <dgm:spPr/>
      <dgm:t>
        <a:bodyPr/>
        <a:lstStyle/>
        <a:p>
          <a:endParaRPr lang="en-US"/>
        </a:p>
      </dgm:t>
    </dgm:pt>
    <dgm:pt modelId="{3F1D69E8-10D6-4129-AAF8-B7D65296FC5A}" type="sibTrans" cxnId="{1B54C562-9D12-41CE-AD9E-E30C6947E018}">
      <dgm:prSet/>
      <dgm:spPr/>
      <dgm:t>
        <a:bodyPr/>
        <a:lstStyle/>
        <a:p>
          <a:endParaRPr lang="en-US"/>
        </a:p>
      </dgm:t>
    </dgm:pt>
    <dgm:pt modelId="{3DB5B4E5-9275-4389-8B59-BAC3449109AC}">
      <dgm:prSet/>
      <dgm:spPr/>
      <dgm:t>
        <a:bodyPr/>
        <a:lstStyle/>
        <a:p>
          <a:r>
            <a:rPr lang="en-US" b="1"/>
            <a:t>Customer Delivery</a:t>
          </a:r>
          <a:r>
            <a:rPr lang="en-US"/>
            <a:t>: The goods are delivered directly to the customer without going through the warehouse.</a:t>
          </a:r>
        </a:p>
      </dgm:t>
    </dgm:pt>
    <dgm:pt modelId="{BAF25461-B3CE-48A1-9F62-C0A8F26F7121}" type="parTrans" cxnId="{9FBD8922-E0AB-4170-90EA-0E86B779A716}">
      <dgm:prSet/>
      <dgm:spPr/>
      <dgm:t>
        <a:bodyPr/>
        <a:lstStyle/>
        <a:p>
          <a:endParaRPr lang="en-US"/>
        </a:p>
      </dgm:t>
    </dgm:pt>
    <dgm:pt modelId="{21F189BE-3827-43CE-9F7F-9DE008BF8992}" type="sibTrans" cxnId="{9FBD8922-E0AB-4170-90EA-0E86B779A716}">
      <dgm:prSet/>
      <dgm:spPr/>
      <dgm:t>
        <a:bodyPr/>
        <a:lstStyle/>
        <a:p>
          <a:endParaRPr lang="en-US"/>
        </a:p>
      </dgm:t>
    </dgm:pt>
    <dgm:pt modelId="{E58AFA18-987E-4DD3-97C9-1EBE737B03C0}">
      <dgm:prSet/>
      <dgm:spPr/>
      <dgm:t>
        <a:bodyPr/>
        <a:lstStyle/>
        <a:p>
          <a:pPr>
            <a:defRPr b="1"/>
          </a:pPr>
          <a:r>
            <a:rPr lang="en-US" b="1"/>
            <a:t>Back-to-Back Orders</a:t>
          </a:r>
          <a:endParaRPr lang="en-US"/>
        </a:p>
      </dgm:t>
    </dgm:pt>
    <dgm:pt modelId="{DC67E1F3-CCF1-4001-9DEA-17BBD294ADE1}" type="parTrans" cxnId="{7B7B0556-0A42-4175-8F80-D8F88A8E0483}">
      <dgm:prSet/>
      <dgm:spPr/>
      <dgm:t>
        <a:bodyPr/>
        <a:lstStyle/>
        <a:p>
          <a:endParaRPr lang="en-US"/>
        </a:p>
      </dgm:t>
    </dgm:pt>
    <dgm:pt modelId="{AFCEDA24-D483-40CF-B847-E7E94CD67D9F}" type="sibTrans" cxnId="{7B7B0556-0A42-4175-8F80-D8F88A8E0483}">
      <dgm:prSet/>
      <dgm:spPr/>
      <dgm:t>
        <a:bodyPr/>
        <a:lstStyle/>
        <a:p>
          <a:endParaRPr lang="en-US"/>
        </a:p>
      </dgm:t>
    </dgm:pt>
    <dgm:pt modelId="{7CFAEC38-815E-47D3-A1D3-00E64768E23E}">
      <dgm:prSet/>
      <dgm:spPr/>
      <dgm:t>
        <a:bodyPr/>
        <a:lstStyle/>
        <a:p>
          <a:r>
            <a:rPr lang="en-US" b="1"/>
            <a:t>Order Creation</a:t>
          </a:r>
          <a:r>
            <a:rPr lang="en-US"/>
            <a:t>: A customer orders an item that is not in stock.</a:t>
          </a:r>
        </a:p>
      </dgm:t>
    </dgm:pt>
    <dgm:pt modelId="{EAD34409-BD08-4BBE-8619-D1873E478647}" type="parTrans" cxnId="{267F2FD0-F886-4722-8E1E-AF4FB103774B}">
      <dgm:prSet/>
      <dgm:spPr/>
      <dgm:t>
        <a:bodyPr/>
        <a:lstStyle/>
        <a:p>
          <a:endParaRPr lang="en-US"/>
        </a:p>
      </dgm:t>
    </dgm:pt>
    <dgm:pt modelId="{2BDA07AA-E8A5-432B-B146-3F154094A048}" type="sibTrans" cxnId="{267F2FD0-F886-4722-8E1E-AF4FB103774B}">
      <dgm:prSet/>
      <dgm:spPr/>
      <dgm:t>
        <a:bodyPr/>
        <a:lstStyle/>
        <a:p>
          <a:endParaRPr lang="en-US"/>
        </a:p>
      </dgm:t>
    </dgm:pt>
    <dgm:pt modelId="{4A74A115-866D-4701-841C-809D04E8CA58}">
      <dgm:prSet/>
      <dgm:spPr/>
      <dgm:t>
        <a:bodyPr/>
        <a:lstStyle/>
        <a:p>
          <a:r>
            <a:rPr lang="en-US" b="1"/>
            <a:t>Supplier Order</a:t>
          </a:r>
          <a:r>
            <a:rPr lang="en-US"/>
            <a:t>: The system automatically creates a purchase order to the supplier.</a:t>
          </a:r>
        </a:p>
      </dgm:t>
    </dgm:pt>
    <dgm:pt modelId="{2D7D4FFA-39FD-4F4E-8EED-77B6ACEE95C8}" type="parTrans" cxnId="{ABAB7DE7-8D51-4049-9111-0BAD338A8F9F}">
      <dgm:prSet/>
      <dgm:spPr/>
      <dgm:t>
        <a:bodyPr/>
        <a:lstStyle/>
        <a:p>
          <a:endParaRPr lang="en-US"/>
        </a:p>
      </dgm:t>
    </dgm:pt>
    <dgm:pt modelId="{5EF31301-23AD-4081-91B4-60912DD6B0CE}" type="sibTrans" cxnId="{ABAB7DE7-8D51-4049-9111-0BAD338A8F9F}">
      <dgm:prSet/>
      <dgm:spPr/>
      <dgm:t>
        <a:bodyPr/>
        <a:lstStyle/>
        <a:p>
          <a:endParaRPr lang="en-US"/>
        </a:p>
      </dgm:t>
    </dgm:pt>
    <dgm:pt modelId="{CD08EEAB-C92A-416C-BE02-82F382F6D292}">
      <dgm:prSet/>
      <dgm:spPr/>
      <dgm:t>
        <a:bodyPr/>
        <a:lstStyle/>
        <a:p>
          <a:r>
            <a:rPr lang="en-US" b="1"/>
            <a:t>Inventory and Shipping</a:t>
          </a:r>
          <a:r>
            <a:rPr lang="en-US"/>
            <a:t>: Upon receiving the item from the supplier, it is shipped to the customer directly.</a:t>
          </a:r>
        </a:p>
      </dgm:t>
    </dgm:pt>
    <dgm:pt modelId="{487D8A73-26D3-467A-9226-168BECD0EB04}" type="parTrans" cxnId="{C5EBE164-9FA6-4738-8E44-20B59A75B6D7}">
      <dgm:prSet/>
      <dgm:spPr/>
      <dgm:t>
        <a:bodyPr/>
        <a:lstStyle/>
        <a:p>
          <a:endParaRPr lang="en-US"/>
        </a:p>
      </dgm:t>
    </dgm:pt>
    <dgm:pt modelId="{2809262A-8A12-4825-B2E7-1674D581CBE5}" type="sibTrans" cxnId="{C5EBE164-9FA6-4738-8E44-20B59A75B6D7}">
      <dgm:prSet/>
      <dgm:spPr/>
      <dgm:t>
        <a:bodyPr/>
        <a:lstStyle/>
        <a:p>
          <a:endParaRPr lang="en-US"/>
        </a:p>
      </dgm:t>
    </dgm:pt>
    <dgm:pt modelId="{A9B5C33F-7777-4985-BCC9-3013F75262DA}" type="pres">
      <dgm:prSet presAssocID="{E7748B46-0422-4F3C-9417-FEBF78F039E8}" presName="root" presStyleCnt="0">
        <dgm:presLayoutVars>
          <dgm:dir/>
          <dgm:resizeHandles val="exact"/>
        </dgm:presLayoutVars>
      </dgm:prSet>
      <dgm:spPr/>
    </dgm:pt>
    <dgm:pt modelId="{27A769B4-9D0A-4D5C-9242-C8DBECA1A0F2}" type="pres">
      <dgm:prSet presAssocID="{97AF701C-978E-4103-9D82-9E6D78588CBC}" presName="compNode" presStyleCnt="0"/>
      <dgm:spPr/>
    </dgm:pt>
    <dgm:pt modelId="{73C17CAE-6F6E-470A-9B7C-6A2841DD4F3E}" type="pres">
      <dgm:prSet presAssocID="{97AF701C-978E-4103-9D82-9E6D78588C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trolley"/>
        </a:ext>
      </dgm:extLst>
    </dgm:pt>
    <dgm:pt modelId="{60D71EF0-47C1-4CD9-AE0C-11B655D0F83A}" type="pres">
      <dgm:prSet presAssocID="{97AF701C-978E-4103-9D82-9E6D78588CBC}" presName="iconSpace" presStyleCnt="0"/>
      <dgm:spPr/>
    </dgm:pt>
    <dgm:pt modelId="{908E0940-DEB9-4F30-BEF4-D56A7DDF4C1F}" type="pres">
      <dgm:prSet presAssocID="{97AF701C-978E-4103-9D82-9E6D78588CBC}" presName="parTx" presStyleLbl="revTx" presStyleIdx="0" presStyleCnt="4">
        <dgm:presLayoutVars>
          <dgm:chMax val="0"/>
          <dgm:chPref val="0"/>
        </dgm:presLayoutVars>
      </dgm:prSet>
      <dgm:spPr/>
    </dgm:pt>
    <dgm:pt modelId="{579286C0-2A7B-48B1-9199-F397D11BB119}" type="pres">
      <dgm:prSet presAssocID="{97AF701C-978E-4103-9D82-9E6D78588CBC}" presName="txSpace" presStyleCnt="0"/>
      <dgm:spPr/>
    </dgm:pt>
    <dgm:pt modelId="{48FB0866-B83C-4418-A69A-0C4897A5DF14}" type="pres">
      <dgm:prSet presAssocID="{97AF701C-978E-4103-9D82-9E6D78588CBC}" presName="desTx" presStyleLbl="revTx" presStyleIdx="1" presStyleCnt="4">
        <dgm:presLayoutVars/>
      </dgm:prSet>
      <dgm:spPr/>
    </dgm:pt>
    <dgm:pt modelId="{61C6929D-92A2-4034-8854-BFDE67617AC0}" type="pres">
      <dgm:prSet presAssocID="{4117DF87-AD95-4A2E-8261-A14D2E0D475F}" presName="sibTrans" presStyleCnt="0"/>
      <dgm:spPr/>
    </dgm:pt>
    <dgm:pt modelId="{EAC37781-4277-48DB-B624-1A2E5306B659}" type="pres">
      <dgm:prSet presAssocID="{E58AFA18-987E-4DD3-97C9-1EBE737B03C0}" presName="compNode" presStyleCnt="0"/>
      <dgm:spPr/>
    </dgm:pt>
    <dgm:pt modelId="{297CD4EC-5AC1-457B-87B6-CB355DDACD44}" type="pres">
      <dgm:prSet presAssocID="{E58AFA18-987E-4DD3-97C9-1EBE737B03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2B4E9414-F85C-47F7-87C6-06B14F50DB68}" type="pres">
      <dgm:prSet presAssocID="{E58AFA18-987E-4DD3-97C9-1EBE737B03C0}" presName="iconSpace" presStyleCnt="0"/>
      <dgm:spPr/>
    </dgm:pt>
    <dgm:pt modelId="{637F4E72-E890-4B60-8C9B-6C7349DF5D72}" type="pres">
      <dgm:prSet presAssocID="{E58AFA18-987E-4DD3-97C9-1EBE737B03C0}" presName="parTx" presStyleLbl="revTx" presStyleIdx="2" presStyleCnt="4">
        <dgm:presLayoutVars>
          <dgm:chMax val="0"/>
          <dgm:chPref val="0"/>
        </dgm:presLayoutVars>
      </dgm:prSet>
      <dgm:spPr/>
    </dgm:pt>
    <dgm:pt modelId="{E896B219-1295-4AEE-852B-9E8AB5A9EC01}" type="pres">
      <dgm:prSet presAssocID="{E58AFA18-987E-4DD3-97C9-1EBE737B03C0}" presName="txSpace" presStyleCnt="0"/>
      <dgm:spPr/>
    </dgm:pt>
    <dgm:pt modelId="{41DEF60B-466C-411D-A1F1-7A90CBC2D22C}" type="pres">
      <dgm:prSet presAssocID="{E58AFA18-987E-4DD3-97C9-1EBE737B03C0}" presName="desTx" presStyleLbl="revTx" presStyleIdx="3" presStyleCnt="4">
        <dgm:presLayoutVars/>
      </dgm:prSet>
      <dgm:spPr/>
    </dgm:pt>
  </dgm:ptLst>
  <dgm:cxnLst>
    <dgm:cxn modelId="{201B110F-BFE5-49DD-AC29-578ADCA603A4}" type="presOf" srcId="{3DB5B4E5-9275-4389-8B59-BAC3449109AC}" destId="{48FB0866-B83C-4418-A69A-0C4897A5DF14}" srcOrd="0" destOrd="2" presId="urn:microsoft.com/office/officeart/2018/2/layout/IconLabelDescriptionList"/>
    <dgm:cxn modelId="{9FBD8922-E0AB-4170-90EA-0E86B779A716}" srcId="{97AF701C-978E-4103-9D82-9E6D78588CBC}" destId="{3DB5B4E5-9275-4389-8B59-BAC3449109AC}" srcOrd="2" destOrd="0" parTransId="{BAF25461-B3CE-48A1-9F62-C0A8F26F7121}" sibTransId="{21F189BE-3827-43CE-9F7F-9DE008BF8992}"/>
    <dgm:cxn modelId="{9CF39D62-AE63-4CC5-A45F-2DD496B0447E}" type="presOf" srcId="{E7748B46-0422-4F3C-9417-FEBF78F039E8}" destId="{A9B5C33F-7777-4985-BCC9-3013F75262DA}" srcOrd="0" destOrd="0" presId="urn:microsoft.com/office/officeart/2018/2/layout/IconLabelDescriptionList"/>
    <dgm:cxn modelId="{1B54C562-9D12-41CE-AD9E-E30C6947E018}" srcId="{97AF701C-978E-4103-9D82-9E6D78588CBC}" destId="{24A28F29-5AD6-4B3B-8E4F-446770DA57A7}" srcOrd="1" destOrd="0" parTransId="{9FC370F2-9FA4-42BB-901B-E5C971700436}" sibTransId="{3F1D69E8-10D6-4129-AAF8-B7D65296FC5A}"/>
    <dgm:cxn modelId="{D2EC2444-E93E-4675-A394-10F4C6E61182}" type="presOf" srcId="{24A28F29-5AD6-4B3B-8E4F-446770DA57A7}" destId="{48FB0866-B83C-4418-A69A-0C4897A5DF14}" srcOrd="0" destOrd="1" presId="urn:microsoft.com/office/officeart/2018/2/layout/IconLabelDescriptionList"/>
    <dgm:cxn modelId="{C5EBE164-9FA6-4738-8E44-20B59A75B6D7}" srcId="{E58AFA18-987E-4DD3-97C9-1EBE737B03C0}" destId="{CD08EEAB-C92A-416C-BE02-82F382F6D292}" srcOrd="2" destOrd="0" parTransId="{487D8A73-26D3-467A-9226-168BECD0EB04}" sibTransId="{2809262A-8A12-4825-B2E7-1674D581CBE5}"/>
    <dgm:cxn modelId="{D0328065-88B2-484D-AAF0-99D5A0468B91}" type="presOf" srcId="{CD08EEAB-C92A-416C-BE02-82F382F6D292}" destId="{41DEF60B-466C-411D-A1F1-7A90CBC2D22C}" srcOrd="0" destOrd="2" presId="urn:microsoft.com/office/officeart/2018/2/layout/IconLabelDescriptionList"/>
    <dgm:cxn modelId="{7B7B0556-0A42-4175-8F80-D8F88A8E0483}" srcId="{E7748B46-0422-4F3C-9417-FEBF78F039E8}" destId="{E58AFA18-987E-4DD3-97C9-1EBE737B03C0}" srcOrd="1" destOrd="0" parTransId="{DC67E1F3-CCF1-4001-9DEA-17BBD294ADE1}" sibTransId="{AFCEDA24-D483-40CF-B847-E7E94CD67D9F}"/>
    <dgm:cxn modelId="{00A97B79-B232-4214-B18B-07B14FEF7D82}" type="presOf" srcId="{E58AFA18-987E-4DD3-97C9-1EBE737B03C0}" destId="{637F4E72-E890-4B60-8C9B-6C7349DF5D72}" srcOrd="0" destOrd="0" presId="urn:microsoft.com/office/officeart/2018/2/layout/IconLabelDescriptionList"/>
    <dgm:cxn modelId="{37C69C7A-4A87-4D62-98D0-EA4432644D56}" srcId="{E7748B46-0422-4F3C-9417-FEBF78F039E8}" destId="{97AF701C-978E-4103-9D82-9E6D78588CBC}" srcOrd="0" destOrd="0" parTransId="{6BFAC60C-FE2C-4E48-9A36-91472E9B2DD8}" sibTransId="{4117DF87-AD95-4A2E-8261-A14D2E0D475F}"/>
    <dgm:cxn modelId="{BF7CBA80-1FFB-4FFC-B280-7B0407DB8868}" type="presOf" srcId="{97AF701C-978E-4103-9D82-9E6D78588CBC}" destId="{908E0940-DEB9-4F30-BEF4-D56A7DDF4C1F}" srcOrd="0" destOrd="0" presId="urn:microsoft.com/office/officeart/2018/2/layout/IconLabelDescriptionList"/>
    <dgm:cxn modelId="{A12B7887-D173-4871-BE44-1F400FE790C0}" type="presOf" srcId="{67BF996E-DAA5-4074-B260-3D52A873984E}" destId="{48FB0866-B83C-4418-A69A-0C4897A5DF14}" srcOrd="0" destOrd="0" presId="urn:microsoft.com/office/officeart/2018/2/layout/IconLabelDescriptionList"/>
    <dgm:cxn modelId="{111AEBA2-A29E-486D-9145-684A04ED0801}" type="presOf" srcId="{7CFAEC38-815E-47D3-A1D3-00E64768E23E}" destId="{41DEF60B-466C-411D-A1F1-7A90CBC2D22C}" srcOrd="0" destOrd="0" presId="urn:microsoft.com/office/officeart/2018/2/layout/IconLabelDescriptionList"/>
    <dgm:cxn modelId="{267F2FD0-F886-4722-8E1E-AF4FB103774B}" srcId="{E58AFA18-987E-4DD3-97C9-1EBE737B03C0}" destId="{7CFAEC38-815E-47D3-A1D3-00E64768E23E}" srcOrd="0" destOrd="0" parTransId="{EAD34409-BD08-4BBE-8619-D1873E478647}" sibTransId="{2BDA07AA-E8A5-432B-B146-3F154094A048}"/>
    <dgm:cxn modelId="{ABAB7DE7-8D51-4049-9111-0BAD338A8F9F}" srcId="{E58AFA18-987E-4DD3-97C9-1EBE737B03C0}" destId="{4A74A115-866D-4701-841C-809D04E8CA58}" srcOrd="1" destOrd="0" parTransId="{2D7D4FFA-39FD-4F4E-8EED-77B6ACEE95C8}" sibTransId="{5EF31301-23AD-4081-91B4-60912DD6B0CE}"/>
    <dgm:cxn modelId="{62834CE9-3CDB-47D8-B701-58435FB15B35}" srcId="{97AF701C-978E-4103-9D82-9E6D78588CBC}" destId="{67BF996E-DAA5-4074-B260-3D52A873984E}" srcOrd="0" destOrd="0" parTransId="{4FBBDBF8-1904-4CBC-B089-5E42F68F551B}" sibTransId="{3DDFC6C8-B801-43BF-8EC6-74D861305519}"/>
    <dgm:cxn modelId="{405C2FFD-874E-4FC9-BA3F-43FCEE70C9BE}" type="presOf" srcId="{4A74A115-866D-4701-841C-809D04E8CA58}" destId="{41DEF60B-466C-411D-A1F1-7A90CBC2D22C}" srcOrd="0" destOrd="1" presId="urn:microsoft.com/office/officeart/2018/2/layout/IconLabelDescriptionList"/>
    <dgm:cxn modelId="{3244639C-F6BC-4E0E-8976-FBBBEC805187}" type="presParOf" srcId="{A9B5C33F-7777-4985-BCC9-3013F75262DA}" destId="{27A769B4-9D0A-4D5C-9242-C8DBECA1A0F2}" srcOrd="0" destOrd="0" presId="urn:microsoft.com/office/officeart/2018/2/layout/IconLabelDescriptionList"/>
    <dgm:cxn modelId="{5C4E0C95-5434-4E1B-B478-FC134F0F980B}" type="presParOf" srcId="{27A769B4-9D0A-4D5C-9242-C8DBECA1A0F2}" destId="{73C17CAE-6F6E-470A-9B7C-6A2841DD4F3E}" srcOrd="0" destOrd="0" presId="urn:microsoft.com/office/officeart/2018/2/layout/IconLabelDescriptionList"/>
    <dgm:cxn modelId="{90042FEA-021D-4E0B-AD46-D3F4070CBFCC}" type="presParOf" srcId="{27A769B4-9D0A-4D5C-9242-C8DBECA1A0F2}" destId="{60D71EF0-47C1-4CD9-AE0C-11B655D0F83A}" srcOrd="1" destOrd="0" presId="urn:microsoft.com/office/officeart/2018/2/layout/IconLabelDescriptionList"/>
    <dgm:cxn modelId="{81F99BCB-A2E8-4CCD-ADB2-652C30F16F02}" type="presParOf" srcId="{27A769B4-9D0A-4D5C-9242-C8DBECA1A0F2}" destId="{908E0940-DEB9-4F30-BEF4-D56A7DDF4C1F}" srcOrd="2" destOrd="0" presId="urn:microsoft.com/office/officeart/2018/2/layout/IconLabelDescriptionList"/>
    <dgm:cxn modelId="{A8936596-F7F0-4150-ABE7-5B9B41D31814}" type="presParOf" srcId="{27A769B4-9D0A-4D5C-9242-C8DBECA1A0F2}" destId="{579286C0-2A7B-48B1-9199-F397D11BB119}" srcOrd="3" destOrd="0" presId="urn:microsoft.com/office/officeart/2018/2/layout/IconLabelDescriptionList"/>
    <dgm:cxn modelId="{EA30E611-5DC8-4B15-A03C-27DAF084C83F}" type="presParOf" srcId="{27A769B4-9D0A-4D5C-9242-C8DBECA1A0F2}" destId="{48FB0866-B83C-4418-A69A-0C4897A5DF14}" srcOrd="4" destOrd="0" presId="urn:microsoft.com/office/officeart/2018/2/layout/IconLabelDescriptionList"/>
    <dgm:cxn modelId="{08E6E145-3016-414C-9C17-8335FF1F6BB2}" type="presParOf" srcId="{A9B5C33F-7777-4985-BCC9-3013F75262DA}" destId="{61C6929D-92A2-4034-8854-BFDE67617AC0}" srcOrd="1" destOrd="0" presId="urn:microsoft.com/office/officeart/2018/2/layout/IconLabelDescriptionList"/>
    <dgm:cxn modelId="{3732DF4D-B67F-464D-809D-01619B624386}" type="presParOf" srcId="{A9B5C33F-7777-4985-BCC9-3013F75262DA}" destId="{EAC37781-4277-48DB-B624-1A2E5306B659}" srcOrd="2" destOrd="0" presId="urn:microsoft.com/office/officeart/2018/2/layout/IconLabelDescriptionList"/>
    <dgm:cxn modelId="{2C1E3C05-9429-4A8D-933D-5D18EDAC6D6B}" type="presParOf" srcId="{EAC37781-4277-48DB-B624-1A2E5306B659}" destId="{297CD4EC-5AC1-457B-87B6-CB355DDACD44}" srcOrd="0" destOrd="0" presId="urn:microsoft.com/office/officeart/2018/2/layout/IconLabelDescriptionList"/>
    <dgm:cxn modelId="{9515230E-78CB-4C6C-930A-BCEF6C2976A8}" type="presParOf" srcId="{EAC37781-4277-48DB-B624-1A2E5306B659}" destId="{2B4E9414-F85C-47F7-87C6-06B14F50DB68}" srcOrd="1" destOrd="0" presId="urn:microsoft.com/office/officeart/2018/2/layout/IconLabelDescriptionList"/>
    <dgm:cxn modelId="{A06B672F-4C8F-4DBA-BBD3-EE9F8719CCC4}" type="presParOf" srcId="{EAC37781-4277-48DB-B624-1A2E5306B659}" destId="{637F4E72-E890-4B60-8C9B-6C7349DF5D72}" srcOrd="2" destOrd="0" presId="urn:microsoft.com/office/officeart/2018/2/layout/IconLabelDescriptionList"/>
    <dgm:cxn modelId="{59162D27-126F-41D2-AD25-5021E8A18D09}" type="presParOf" srcId="{EAC37781-4277-48DB-B624-1A2E5306B659}" destId="{E896B219-1295-4AEE-852B-9E8AB5A9EC01}" srcOrd="3" destOrd="0" presId="urn:microsoft.com/office/officeart/2018/2/layout/IconLabelDescriptionList"/>
    <dgm:cxn modelId="{44E1EA0B-173D-405A-BBC4-3B162E3A796D}" type="presParOf" srcId="{EAC37781-4277-48DB-B624-1A2E5306B659}" destId="{41DEF60B-466C-411D-A1F1-7A90CBC2D22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1D7205-F086-4360-BB19-28526962CF36}"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7A10D0D-43CD-4910-A440-392B1A1075C4}">
      <dgm:prSet/>
      <dgm:spPr/>
      <dgm:t>
        <a:bodyPr/>
        <a:lstStyle/>
        <a:p>
          <a:pPr>
            <a:lnSpc>
              <a:spcPct val="100000"/>
            </a:lnSpc>
          </a:pPr>
          <a:r>
            <a:rPr lang="en-US" b="1" dirty="0"/>
            <a:t>Sales Agreements</a:t>
          </a:r>
          <a:endParaRPr lang="en-US" dirty="0"/>
        </a:p>
      </dgm:t>
    </dgm:pt>
    <dgm:pt modelId="{C65F7456-8960-46EE-B014-B977596D107D}" type="parTrans" cxnId="{A23207F8-9641-4C05-A812-833C63808F94}">
      <dgm:prSet/>
      <dgm:spPr/>
      <dgm:t>
        <a:bodyPr/>
        <a:lstStyle/>
        <a:p>
          <a:endParaRPr lang="en-US"/>
        </a:p>
      </dgm:t>
    </dgm:pt>
    <dgm:pt modelId="{7009CBC2-5130-469A-AC3C-FDE435577A04}" type="sibTrans" cxnId="{A23207F8-9641-4C05-A812-833C63808F94}">
      <dgm:prSet/>
      <dgm:spPr/>
      <dgm:t>
        <a:bodyPr/>
        <a:lstStyle/>
        <a:p>
          <a:endParaRPr lang="en-US"/>
        </a:p>
      </dgm:t>
    </dgm:pt>
    <dgm:pt modelId="{39BA68B7-807A-451D-9E1F-09E9C5E18BE6}">
      <dgm:prSet/>
      <dgm:spPr/>
      <dgm:t>
        <a:bodyPr/>
        <a:lstStyle/>
        <a:p>
          <a:pPr>
            <a:lnSpc>
              <a:spcPct val="100000"/>
            </a:lnSpc>
          </a:pPr>
          <a:r>
            <a:rPr lang="en-US" b="1" dirty="0"/>
            <a:t>Agreement Creation</a:t>
          </a:r>
          <a:r>
            <a:rPr lang="en-US" dirty="0"/>
            <a:t>: A customer agrees to buy a certain quantity of products over a period.</a:t>
          </a:r>
        </a:p>
      </dgm:t>
    </dgm:pt>
    <dgm:pt modelId="{23739316-D628-42F8-84A8-1249DC97331D}" type="parTrans" cxnId="{AEA50B18-1145-415B-B7BF-7267210C5B6C}">
      <dgm:prSet/>
      <dgm:spPr/>
      <dgm:t>
        <a:bodyPr/>
        <a:lstStyle/>
        <a:p>
          <a:endParaRPr lang="en-US"/>
        </a:p>
      </dgm:t>
    </dgm:pt>
    <dgm:pt modelId="{4713C413-7A89-4044-A087-CE212F0FDF91}" type="sibTrans" cxnId="{AEA50B18-1145-415B-B7BF-7267210C5B6C}">
      <dgm:prSet/>
      <dgm:spPr/>
      <dgm:t>
        <a:bodyPr/>
        <a:lstStyle/>
        <a:p>
          <a:endParaRPr lang="en-US"/>
        </a:p>
      </dgm:t>
    </dgm:pt>
    <dgm:pt modelId="{15E6F7AC-999B-49E3-8826-0D19C63D42DD}">
      <dgm:prSet/>
      <dgm:spPr/>
      <dgm:t>
        <a:bodyPr/>
        <a:lstStyle/>
        <a:p>
          <a:pPr>
            <a:lnSpc>
              <a:spcPct val="100000"/>
            </a:lnSpc>
          </a:pPr>
          <a:r>
            <a:rPr lang="en-US" b="1" dirty="0"/>
            <a:t>Order Fulfillment</a:t>
          </a:r>
          <a:r>
            <a:rPr lang="en-US" dirty="0"/>
            <a:t>: Orders are placed against the agreement as required.</a:t>
          </a:r>
        </a:p>
      </dgm:t>
    </dgm:pt>
    <dgm:pt modelId="{EB1F38DE-8B55-493B-A9E6-F0D9D97AFE3C}" type="parTrans" cxnId="{345B7702-C8CB-4B3D-98DC-B861011C4600}">
      <dgm:prSet/>
      <dgm:spPr/>
      <dgm:t>
        <a:bodyPr/>
        <a:lstStyle/>
        <a:p>
          <a:endParaRPr lang="en-US"/>
        </a:p>
      </dgm:t>
    </dgm:pt>
    <dgm:pt modelId="{0B8DD663-9EF7-46BE-8223-B65DC777C099}" type="sibTrans" cxnId="{345B7702-C8CB-4B3D-98DC-B861011C4600}">
      <dgm:prSet/>
      <dgm:spPr/>
      <dgm:t>
        <a:bodyPr/>
        <a:lstStyle/>
        <a:p>
          <a:endParaRPr lang="en-US"/>
        </a:p>
      </dgm:t>
    </dgm:pt>
    <dgm:pt modelId="{A5D3F232-7D03-463E-A72F-6479F0833C2C}">
      <dgm:prSet/>
      <dgm:spPr/>
      <dgm:t>
        <a:bodyPr/>
        <a:lstStyle/>
        <a:p>
          <a:pPr>
            <a:lnSpc>
              <a:spcPct val="100000"/>
            </a:lnSpc>
          </a:pPr>
          <a:r>
            <a:rPr lang="en-US" b="1" dirty="0"/>
            <a:t>Pricing and Invoicing</a:t>
          </a:r>
          <a:r>
            <a:rPr lang="en-US" dirty="0"/>
            <a:t>: The agreement terms ensure correct pricing and invoicing based on the sales agreement.</a:t>
          </a:r>
        </a:p>
      </dgm:t>
    </dgm:pt>
    <dgm:pt modelId="{2E8898D3-B9B4-4A60-8283-8EB178CB21EF}" type="parTrans" cxnId="{7D1B690A-7BBD-451C-A958-97A58C122DE6}">
      <dgm:prSet/>
      <dgm:spPr/>
      <dgm:t>
        <a:bodyPr/>
        <a:lstStyle/>
        <a:p>
          <a:endParaRPr lang="en-US"/>
        </a:p>
      </dgm:t>
    </dgm:pt>
    <dgm:pt modelId="{AE98A0CF-5482-4F41-B71D-1F92AA656956}" type="sibTrans" cxnId="{7D1B690A-7BBD-451C-A958-97A58C122DE6}">
      <dgm:prSet/>
      <dgm:spPr/>
      <dgm:t>
        <a:bodyPr/>
        <a:lstStyle/>
        <a:p>
          <a:endParaRPr lang="en-US"/>
        </a:p>
      </dgm:t>
    </dgm:pt>
    <dgm:pt modelId="{A6A808E1-9A39-47D8-965C-34162D12BF45}">
      <dgm:prSet/>
      <dgm:spPr/>
      <dgm:t>
        <a:bodyPr/>
        <a:lstStyle/>
        <a:p>
          <a:pPr>
            <a:lnSpc>
              <a:spcPct val="100000"/>
            </a:lnSpc>
          </a:pPr>
          <a:r>
            <a:rPr lang="en-US" b="1" dirty="0"/>
            <a:t>Order to Cash Lifecycle with Customer Acceptance</a:t>
          </a:r>
          <a:endParaRPr lang="en-US" dirty="0"/>
        </a:p>
      </dgm:t>
    </dgm:pt>
    <dgm:pt modelId="{C310DF26-A139-411C-9CDD-E8D33C2F3390}" type="parTrans" cxnId="{64B3D2C9-3A90-4D79-AB0E-E248BE828F8E}">
      <dgm:prSet/>
      <dgm:spPr/>
      <dgm:t>
        <a:bodyPr/>
        <a:lstStyle/>
        <a:p>
          <a:endParaRPr lang="en-US"/>
        </a:p>
      </dgm:t>
    </dgm:pt>
    <dgm:pt modelId="{EE3F3714-BC58-486F-A95B-5CC5ACC17AF1}" type="sibTrans" cxnId="{64B3D2C9-3A90-4D79-AB0E-E248BE828F8E}">
      <dgm:prSet/>
      <dgm:spPr/>
      <dgm:t>
        <a:bodyPr/>
        <a:lstStyle/>
        <a:p>
          <a:endParaRPr lang="en-US"/>
        </a:p>
      </dgm:t>
    </dgm:pt>
    <dgm:pt modelId="{6B6FBEB2-EBA4-49A3-90A0-DB57F217D976}">
      <dgm:prSet/>
      <dgm:spPr/>
      <dgm:t>
        <a:bodyPr/>
        <a:lstStyle/>
        <a:p>
          <a:pPr>
            <a:lnSpc>
              <a:spcPct val="100000"/>
            </a:lnSpc>
          </a:pPr>
          <a:r>
            <a:rPr lang="en-US" b="1" dirty="0"/>
            <a:t>Order Creation</a:t>
          </a:r>
          <a:r>
            <a:rPr lang="en-US" dirty="0"/>
            <a:t>: A customer places an order with specific conditions for acceptance.</a:t>
          </a:r>
        </a:p>
      </dgm:t>
    </dgm:pt>
    <dgm:pt modelId="{DDED8BEC-638B-431D-BCC8-A439B1C89EE7}" type="parTrans" cxnId="{10C442BC-E5CC-40F2-9807-A63E4F222A7B}">
      <dgm:prSet/>
      <dgm:spPr/>
      <dgm:t>
        <a:bodyPr/>
        <a:lstStyle/>
        <a:p>
          <a:endParaRPr lang="en-US"/>
        </a:p>
      </dgm:t>
    </dgm:pt>
    <dgm:pt modelId="{CE46A495-6272-4964-AA5F-FB10759D008A}" type="sibTrans" cxnId="{10C442BC-E5CC-40F2-9807-A63E4F222A7B}">
      <dgm:prSet/>
      <dgm:spPr/>
      <dgm:t>
        <a:bodyPr/>
        <a:lstStyle/>
        <a:p>
          <a:endParaRPr lang="en-US"/>
        </a:p>
      </dgm:t>
    </dgm:pt>
    <dgm:pt modelId="{97277753-CF7F-4767-9E1C-FC22EA79A850}">
      <dgm:prSet/>
      <dgm:spPr/>
      <dgm:t>
        <a:bodyPr/>
        <a:lstStyle/>
        <a:p>
          <a:pPr>
            <a:lnSpc>
              <a:spcPct val="100000"/>
            </a:lnSpc>
          </a:pPr>
          <a:r>
            <a:rPr lang="en-US" b="1" dirty="0"/>
            <a:t>Customer Review and Approval</a:t>
          </a:r>
          <a:r>
            <a:rPr lang="en-US" dirty="0"/>
            <a:t>: The customer reviews the order details before confirming.</a:t>
          </a:r>
        </a:p>
      </dgm:t>
    </dgm:pt>
    <dgm:pt modelId="{7A9F23B7-4A85-4EA6-824A-75ADC0BFF841}" type="parTrans" cxnId="{A6F5F7C8-8250-4FC2-84DA-0EEA30A221BF}">
      <dgm:prSet/>
      <dgm:spPr/>
      <dgm:t>
        <a:bodyPr/>
        <a:lstStyle/>
        <a:p>
          <a:endParaRPr lang="en-US"/>
        </a:p>
      </dgm:t>
    </dgm:pt>
    <dgm:pt modelId="{66AFBDFF-CD0B-4406-8AA7-9FD1BD296EF5}" type="sibTrans" cxnId="{A6F5F7C8-8250-4FC2-84DA-0EEA30A221BF}">
      <dgm:prSet/>
      <dgm:spPr/>
      <dgm:t>
        <a:bodyPr/>
        <a:lstStyle/>
        <a:p>
          <a:endParaRPr lang="en-US"/>
        </a:p>
      </dgm:t>
    </dgm:pt>
    <dgm:pt modelId="{FD8923EC-BF53-4CEC-915E-7236DB7BF894}">
      <dgm:prSet/>
      <dgm:spPr/>
      <dgm:t>
        <a:bodyPr/>
        <a:lstStyle/>
        <a:p>
          <a:pPr>
            <a:lnSpc>
              <a:spcPct val="100000"/>
            </a:lnSpc>
          </a:pPr>
          <a:r>
            <a:rPr lang="en-US" b="1" dirty="0"/>
            <a:t>Order Fulfillment and Invoicing</a:t>
          </a:r>
          <a:r>
            <a:rPr lang="en-US" dirty="0"/>
            <a:t>: Once approved, the order is fulfilled, shipped, and invoiced to the customer.</a:t>
          </a:r>
        </a:p>
      </dgm:t>
    </dgm:pt>
    <dgm:pt modelId="{1628868A-1A2A-44F2-9B51-D0D5496B9BCD}" type="parTrans" cxnId="{AA6B4571-D16C-44F7-9B39-096C5740BB3A}">
      <dgm:prSet/>
      <dgm:spPr/>
      <dgm:t>
        <a:bodyPr/>
        <a:lstStyle/>
        <a:p>
          <a:endParaRPr lang="en-US"/>
        </a:p>
      </dgm:t>
    </dgm:pt>
    <dgm:pt modelId="{8A85F951-DED4-44A4-AFDC-4B4AED033BE5}" type="sibTrans" cxnId="{AA6B4571-D16C-44F7-9B39-096C5740BB3A}">
      <dgm:prSet/>
      <dgm:spPr/>
      <dgm:t>
        <a:bodyPr/>
        <a:lstStyle/>
        <a:p>
          <a:endParaRPr lang="en-US"/>
        </a:p>
      </dgm:t>
    </dgm:pt>
    <dgm:pt modelId="{C7BAFF1F-C57F-48CB-8333-30E672660394}" type="pres">
      <dgm:prSet presAssocID="{751D7205-F086-4360-BB19-28526962CF36}" presName="root" presStyleCnt="0">
        <dgm:presLayoutVars>
          <dgm:dir/>
          <dgm:resizeHandles val="exact"/>
        </dgm:presLayoutVars>
      </dgm:prSet>
      <dgm:spPr/>
    </dgm:pt>
    <dgm:pt modelId="{5FC6F1C2-019D-42DA-A2AF-3752DFA3563D}" type="pres">
      <dgm:prSet presAssocID="{77A10D0D-43CD-4910-A440-392B1A1075C4}" presName="compNode" presStyleCnt="0"/>
      <dgm:spPr/>
    </dgm:pt>
    <dgm:pt modelId="{49C678BF-1B8D-469B-9C66-08FA84E24882}" type="pres">
      <dgm:prSet presAssocID="{77A10D0D-43CD-4910-A440-392B1A1075C4}" presName="bgRect" presStyleLbl="bgShp" presStyleIdx="0" presStyleCnt="2"/>
      <dgm:spPr/>
    </dgm:pt>
    <dgm:pt modelId="{60139319-2EC8-4EA8-825D-705BD825A6CF}" type="pres">
      <dgm:prSet presAssocID="{77A10D0D-43CD-4910-A440-392B1A1075C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A666BC75-5EBA-4139-B59C-422F6094AC1C}" type="pres">
      <dgm:prSet presAssocID="{77A10D0D-43CD-4910-A440-392B1A1075C4}" presName="spaceRect" presStyleCnt="0"/>
      <dgm:spPr/>
    </dgm:pt>
    <dgm:pt modelId="{4157D8B0-FF1B-445B-9BEB-CCA4BA685B6F}" type="pres">
      <dgm:prSet presAssocID="{77A10D0D-43CD-4910-A440-392B1A1075C4}" presName="parTx" presStyleLbl="revTx" presStyleIdx="0" presStyleCnt="4">
        <dgm:presLayoutVars>
          <dgm:chMax val="0"/>
          <dgm:chPref val="0"/>
        </dgm:presLayoutVars>
      </dgm:prSet>
      <dgm:spPr/>
    </dgm:pt>
    <dgm:pt modelId="{A4DD8CA9-1B18-41C2-979C-76C1C7BF285D}" type="pres">
      <dgm:prSet presAssocID="{77A10D0D-43CD-4910-A440-392B1A1075C4}" presName="desTx" presStyleLbl="revTx" presStyleIdx="1" presStyleCnt="4">
        <dgm:presLayoutVars/>
      </dgm:prSet>
      <dgm:spPr/>
    </dgm:pt>
    <dgm:pt modelId="{A682FAEA-D8E0-4BAF-BFA2-76089FD3E352}" type="pres">
      <dgm:prSet presAssocID="{7009CBC2-5130-469A-AC3C-FDE435577A04}" presName="sibTrans" presStyleCnt="0"/>
      <dgm:spPr/>
    </dgm:pt>
    <dgm:pt modelId="{C20E4541-9E90-4FE0-BC4F-1F8123538E82}" type="pres">
      <dgm:prSet presAssocID="{A6A808E1-9A39-47D8-965C-34162D12BF45}" presName="compNode" presStyleCnt="0"/>
      <dgm:spPr/>
    </dgm:pt>
    <dgm:pt modelId="{C9003B0E-5B03-4C52-B961-1FB846482B27}" type="pres">
      <dgm:prSet presAssocID="{A6A808E1-9A39-47D8-965C-34162D12BF45}" presName="bgRect" presStyleLbl="bgShp" presStyleIdx="1" presStyleCnt="2"/>
      <dgm:spPr/>
    </dgm:pt>
    <dgm:pt modelId="{3D50B050-6A59-40A9-9270-14BA2CF5E8F0}" type="pres">
      <dgm:prSet presAssocID="{A6A808E1-9A39-47D8-965C-34162D12BF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gister"/>
        </a:ext>
      </dgm:extLst>
    </dgm:pt>
    <dgm:pt modelId="{00ECF7FE-2407-4EF5-AF8B-670C272AA888}" type="pres">
      <dgm:prSet presAssocID="{A6A808E1-9A39-47D8-965C-34162D12BF45}" presName="spaceRect" presStyleCnt="0"/>
      <dgm:spPr/>
    </dgm:pt>
    <dgm:pt modelId="{A5354785-7F59-4C57-98C9-B2E41B0FEAD0}" type="pres">
      <dgm:prSet presAssocID="{A6A808E1-9A39-47D8-965C-34162D12BF45}" presName="parTx" presStyleLbl="revTx" presStyleIdx="2" presStyleCnt="4">
        <dgm:presLayoutVars>
          <dgm:chMax val="0"/>
          <dgm:chPref val="0"/>
        </dgm:presLayoutVars>
      </dgm:prSet>
      <dgm:spPr/>
    </dgm:pt>
    <dgm:pt modelId="{D72FB402-6922-4C5C-8058-31EEB56F65FE}" type="pres">
      <dgm:prSet presAssocID="{A6A808E1-9A39-47D8-965C-34162D12BF45}" presName="desTx" presStyleLbl="revTx" presStyleIdx="3" presStyleCnt="4">
        <dgm:presLayoutVars/>
      </dgm:prSet>
      <dgm:spPr/>
    </dgm:pt>
  </dgm:ptLst>
  <dgm:cxnLst>
    <dgm:cxn modelId="{345B7702-C8CB-4B3D-98DC-B861011C4600}" srcId="{77A10D0D-43CD-4910-A440-392B1A1075C4}" destId="{15E6F7AC-999B-49E3-8826-0D19C63D42DD}" srcOrd="1" destOrd="0" parTransId="{EB1F38DE-8B55-493B-A9E6-F0D9D97AFE3C}" sibTransId="{0B8DD663-9EF7-46BE-8223-B65DC777C099}"/>
    <dgm:cxn modelId="{7D1B690A-7BBD-451C-A958-97A58C122DE6}" srcId="{77A10D0D-43CD-4910-A440-392B1A1075C4}" destId="{A5D3F232-7D03-463E-A72F-6479F0833C2C}" srcOrd="2" destOrd="0" parTransId="{2E8898D3-B9B4-4A60-8283-8EB178CB21EF}" sibTransId="{AE98A0CF-5482-4F41-B71D-1F92AA656956}"/>
    <dgm:cxn modelId="{B27FB60E-2CE6-4B49-A25B-FAEF9EE4275A}" type="presOf" srcId="{A6A808E1-9A39-47D8-965C-34162D12BF45}" destId="{A5354785-7F59-4C57-98C9-B2E41B0FEAD0}" srcOrd="0" destOrd="0" presId="urn:microsoft.com/office/officeart/2018/2/layout/IconVerticalSolidList"/>
    <dgm:cxn modelId="{AEA50B18-1145-415B-B7BF-7267210C5B6C}" srcId="{77A10D0D-43CD-4910-A440-392B1A1075C4}" destId="{39BA68B7-807A-451D-9E1F-09E9C5E18BE6}" srcOrd="0" destOrd="0" parTransId="{23739316-D628-42F8-84A8-1249DC97331D}" sibTransId="{4713C413-7A89-4044-A087-CE212F0FDF91}"/>
    <dgm:cxn modelId="{9E97151F-6861-49D8-922C-8F9D293F6D4C}" type="presOf" srcId="{97277753-CF7F-4767-9E1C-FC22EA79A850}" destId="{D72FB402-6922-4C5C-8058-31EEB56F65FE}" srcOrd="0" destOrd="1" presId="urn:microsoft.com/office/officeart/2018/2/layout/IconVerticalSolidList"/>
    <dgm:cxn modelId="{308F3726-3CF2-40ED-8F6B-A8532DCD0C05}" type="presOf" srcId="{A5D3F232-7D03-463E-A72F-6479F0833C2C}" destId="{A4DD8CA9-1B18-41C2-979C-76C1C7BF285D}" srcOrd="0" destOrd="2" presId="urn:microsoft.com/office/officeart/2018/2/layout/IconVerticalSolidList"/>
    <dgm:cxn modelId="{E6F12539-6C1B-4070-96C9-E6CD4FC8647E}" type="presOf" srcId="{39BA68B7-807A-451D-9E1F-09E9C5E18BE6}" destId="{A4DD8CA9-1B18-41C2-979C-76C1C7BF285D}" srcOrd="0" destOrd="0" presId="urn:microsoft.com/office/officeart/2018/2/layout/IconVerticalSolidList"/>
    <dgm:cxn modelId="{AA6B4571-D16C-44F7-9B39-096C5740BB3A}" srcId="{A6A808E1-9A39-47D8-965C-34162D12BF45}" destId="{FD8923EC-BF53-4CEC-915E-7236DB7BF894}" srcOrd="2" destOrd="0" parTransId="{1628868A-1A2A-44F2-9B51-D0D5496B9BCD}" sibTransId="{8A85F951-DED4-44A4-AFDC-4B4AED033BE5}"/>
    <dgm:cxn modelId="{86C52A7B-0C37-46CF-8738-0274670D4909}" type="presOf" srcId="{FD8923EC-BF53-4CEC-915E-7236DB7BF894}" destId="{D72FB402-6922-4C5C-8058-31EEB56F65FE}" srcOrd="0" destOrd="2" presId="urn:microsoft.com/office/officeart/2018/2/layout/IconVerticalSolidList"/>
    <dgm:cxn modelId="{DCCD6EA2-A481-4A71-BB30-65AE831CAA0B}" type="presOf" srcId="{751D7205-F086-4360-BB19-28526962CF36}" destId="{C7BAFF1F-C57F-48CB-8333-30E672660394}" srcOrd="0" destOrd="0" presId="urn:microsoft.com/office/officeart/2018/2/layout/IconVerticalSolidList"/>
    <dgm:cxn modelId="{37853AAB-394B-422B-ABE1-C691725D10F3}" type="presOf" srcId="{77A10D0D-43CD-4910-A440-392B1A1075C4}" destId="{4157D8B0-FF1B-445B-9BEB-CCA4BA685B6F}" srcOrd="0" destOrd="0" presId="urn:microsoft.com/office/officeart/2018/2/layout/IconVerticalSolidList"/>
    <dgm:cxn modelId="{73BBADB3-77B3-4C93-BED8-0F2D78F7A0CC}" type="presOf" srcId="{15E6F7AC-999B-49E3-8826-0D19C63D42DD}" destId="{A4DD8CA9-1B18-41C2-979C-76C1C7BF285D}" srcOrd="0" destOrd="1" presId="urn:microsoft.com/office/officeart/2018/2/layout/IconVerticalSolidList"/>
    <dgm:cxn modelId="{10C442BC-E5CC-40F2-9807-A63E4F222A7B}" srcId="{A6A808E1-9A39-47D8-965C-34162D12BF45}" destId="{6B6FBEB2-EBA4-49A3-90A0-DB57F217D976}" srcOrd="0" destOrd="0" parTransId="{DDED8BEC-638B-431D-BCC8-A439B1C89EE7}" sibTransId="{CE46A495-6272-4964-AA5F-FB10759D008A}"/>
    <dgm:cxn modelId="{AF66DEC1-B83B-465A-96DC-F050FFF3F44F}" type="presOf" srcId="{6B6FBEB2-EBA4-49A3-90A0-DB57F217D976}" destId="{D72FB402-6922-4C5C-8058-31EEB56F65FE}" srcOrd="0" destOrd="0" presId="urn:microsoft.com/office/officeart/2018/2/layout/IconVerticalSolidList"/>
    <dgm:cxn modelId="{A6F5F7C8-8250-4FC2-84DA-0EEA30A221BF}" srcId="{A6A808E1-9A39-47D8-965C-34162D12BF45}" destId="{97277753-CF7F-4767-9E1C-FC22EA79A850}" srcOrd="1" destOrd="0" parTransId="{7A9F23B7-4A85-4EA6-824A-75ADC0BFF841}" sibTransId="{66AFBDFF-CD0B-4406-8AA7-9FD1BD296EF5}"/>
    <dgm:cxn modelId="{64B3D2C9-3A90-4D79-AB0E-E248BE828F8E}" srcId="{751D7205-F086-4360-BB19-28526962CF36}" destId="{A6A808E1-9A39-47D8-965C-34162D12BF45}" srcOrd="1" destOrd="0" parTransId="{C310DF26-A139-411C-9CDD-E8D33C2F3390}" sibTransId="{EE3F3714-BC58-486F-A95B-5CC5ACC17AF1}"/>
    <dgm:cxn modelId="{A23207F8-9641-4C05-A812-833C63808F94}" srcId="{751D7205-F086-4360-BB19-28526962CF36}" destId="{77A10D0D-43CD-4910-A440-392B1A1075C4}" srcOrd="0" destOrd="0" parTransId="{C65F7456-8960-46EE-B014-B977596D107D}" sibTransId="{7009CBC2-5130-469A-AC3C-FDE435577A04}"/>
    <dgm:cxn modelId="{F8B4010B-ADD7-4A8C-B1AC-0A472FD8EFC3}" type="presParOf" srcId="{C7BAFF1F-C57F-48CB-8333-30E672660394}" destId="{5FC6F1C2-019D-42DA-A2AF-3752DFA3563D}" srcOrd="0" destOrd="0" presId="urn:microsoft.com/office/officeart/2018/2/layout/IconVerticalSolidList"/>
    <dgm:cxn modelId="{5C2F75A9-68E1-400E-B993-D9DA1BE65848}" type="presParOf" srcId="{5FC6F1C2-019D-42DA-A2AF-3752DFA3563D}" destId="{49C678BF-1B8D-469B-9C66-08FA84E24882}" srcOrd="0" destOrd="0" presId="urn:microsoft.com/office/officeart/2018/2/layout/IconVerticalSolidList"/>
    <dgm:cxn modelId="{3DD26C95-B9A9-4DDB-AAC3-B66D8B62BBFE}" type="presParOf" srcId="{5FC6F1C2-019D-42DA-A2AF-3752DFA3563D}" destId="{60139319-2EC8-4EA8-825D-705BD825A6CF}" srcOrd="1" destOrd="0" presId="urn:microsoft.com/office/officeart/2018/2/layout/IconVerticalSolidList"/>
    <dgm:cxn modelId="{C800CA4F-8D13-488A-9530-DB2D4E0A5FF7}" type="presParOf" srcId="{5FC6F1C2-019D-42DA-A2AF-3752DFA3563D}" destId="{A666BC75-5EBA-4139-B59C-422F6094AC1C}" srcOrd="2" destOrd="0" presId="urn:microsoft.com/office/officeart/2018/2/layout/IconVerticalSolidList"/>
    <dgm:cxn modelId="{143692ED-ECB8-4E32-9ECB-4E26CCB2F1DB}" type="presParOf" srcId="{5FC6F1C2-019D-42DA-A2AF-3752DFA3563D}" destId="{4157D8B0-FF1B-445B-9BEB-CCA4BA685B6F}" srcOrd="3" destOrd="0" presId="urn:microsoft.com/office/officeart/2018/2/layout/IconVerticalSolidList"/>
    <dgm:cxn modelId="{3B82E30F-31E4-4036-A55D-8A7FA1FB7208}" type="presParOf" srcId="{5FC6F1C2-019D-42DA-A2AF-3752DFA3563D}" destId="{A4DD8CA9-1B18-41C2-979C-76C1C7BF285D}" srcOrd="4" destOrd="0" presId="urn:microsoft.com/office/officeart/2018/2/layout/IconVerticalSolidList"/>
    <dgm:cxn modelId="{A03BDE82-7B3A-4157-9A21-AFC225B65896}" type="presParOf" srcId="{C7BAFF1F-C57F-48CB-8333-30E672660394}" destId="{A682FAEA-D8E0-4BAF-BFA2-76089FD3E352}" srcOrd="1" destOrd="0" presId="urn:microsoft.com/office/officeart/2018/2/layout/IconVerticalSolidList"/>
    <dgm:cxn modelId="{628F6CC4-600D-4B39-9160-21FE301C8E7C}" type="presParOf" srcId="{C7BAFF1F-C57F-48CB-8333-30E672660394}" destId="{C20E4541-9E90-4FE0-BC4F-1F8123538E82}" srcOrd="2" destOrd="0" presId="urn:microsoft.com/office/officeart/2018/2/layout/IconVerticalSolidList"/>
    <dgm:cxn modelId="{FAC93961-5B02-4502-81C8-122BFDF47475}" type="presParOf" srcId="{C20E4541-9E90-4FE0-BC4F-1F8123538E82}" destId="{C9003B0E-5B03-4C52-B961-1FB846482B27}" srcOrd="0" destOrd="0" presId="urn:microsoft.com/office/officeart/2018/2/layout/IconVerticalSolidList"/>
    <dgm:cxn modelId="{F5E3D622-F076-4A90-BD77-299A394672F9}" type="presParOf" srcId="{C20E4541-9E90-4FE0-BC4F-1F8123538E82}" destId="{3D50B050-6A59-40A9-9270-14BA2CF5E8F0}" srcOrd="1" destOrd="0" presId="urn:microsoft.com/office/officeart/2018/2/layout/IconVerticalSolidList"/>
    <dgm:cxn modelId="{10E841F0-2F4E-464F-9ED9-8F00C99B4869}" type="presParOf" srcId="{C20E4541-9E90-4FE0-BC4F-1F8123538E82}" destId="{00ECF7FE-2407-4EF5-AF8B-670C272AA888}" srcOrd="2" destOrd="0" presId="urn:microsoft.com/office/officeart/2018/2/layout/IconVerticalSolidList"/>
    <dgm:cxn modelId="{C6A9C4DB-404C-4BFA-BC6E-C83E38D735B1}" type="presParOf" srcId="{C20E4541-9E90-4FE0-BC4F-1F8123538E82}" destId="{A5354785-7F59-4C57-98C9-B2E41B0FEAD0}" srcOrd="3" destOrd="0" presId="urn:microsoft.com/office/officeart/2018/2/layout/IconVerticalSolidList"/>
    <dgm:cxn modelId="{DE43C369-F857-483C-8F2B-2776B1113AA1}" type="presParOf" srcId="{C20E4541-9E90-4FE0-BC4F-1F8123538E82}" destId="{D72FB402-6922-4C5C-8058-31EEB56F65F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0B71B-8F55-4F98-B825-39F816D3AF42}">
      <dsp:nvSpPr>
        <dsp:cNvPr id="0" name=""/>
        <dsp:cNvSpPr/>
      </dsp:nvSpPr>
      <dsp:spPr>
        <a:xfrm>
          <a:off x="13932" y="0"/>
          <a:ext cx="910734" cy="743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A7325-C50E-4C75-BF29-B71E95F24CB0}">
      <dsp:nvSpPr>
        <dsp:cNvPr id="0" name=""/>
        <dsp:cNvSpPr/>
      </dsp:nvSpPr>
      <dsp:spPr>
        <a:xfrm>
          <a:off x="13932" y="907595"/>
          <a:ext cx="2602097" cy="318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Lot Control</a:t>
          </a:r>
          <a:endParaRPr lang="en-US" sz="1800" kern="1200" dirty="0"/>
        </a:p>
      </dsp:txBody>
      <dsp:txXfrm>
        <a:off x="13932" y="907595"/>
        <a:ext cx="2602097" cy="318509"/>
      </dsp:txXfrm>
    </dsp:sp>
    <dsp:sp modelId="{D9AEF5C4-4B73-4F15-93FF-46FB9B4EF67C}">
      <dsp:nvSpPr>
        <dsp:cNvPr id="0" name=""/>
        <dsp:cNvSpPr/>
      </dsp:nvSpPr>
      <dsp:spPr>
        <a:xfrm>
          <a:off x="13932" y="1302573"/>
          <a:ext cx="2602097" cy="338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Definition</a:t>
          </a:r>
          <a:r>
            <a:rPr lang="en-US" sz="1400" kern="1200" dirty="0"/>
            <a:t>: A </a:t>
          </a:r>
          <a:r>
            <a:rPr lang="en-US" sz="1400" i="1" kern="1200" dirty="0"/>
            <a:t>Lot</a:t>
          </a:r>
          <a:r>
            <a:rPr lang="en-US" sz="1400" kern="1200" dirty="0"/>
            <a:t> is a batch of items produced or received at the same time.</a:t>
          </a:r>
        </a:p>
        <a:p>
          <a:pPr marL="0" lvl="0" indent="0" algn="l" defTabSz="622300">
            <a:lnSpc>
              <a:spcPct val="100000"/>
            </a:lnSpc>
            <a:spcBef>
              <a:spcPct val="0"/>
            </a:spcBef>
            <a:spcAft>
              <a:spcPct val="35000"/>
            </a:spcAft>
            <a:buNone/>
          </a:pPr>
          <a:r>
            <a:rPr lang="en-US" sz="1400" b="1" kern="1200" dirty="0"/>
            <a:t>Purpose</a:t>
          </a:r>
          <a:r>
            <a:rPr lang="en-US" sz="1400" kern="1200" dirty="0"/>
            <a:t>:</a:t>
          </a:r>
        </a:p>
        <a:p>
          <a:pPr marL="114300" lvl="1" indent="-114300" algn="l" defTabSz="622300">
            <a:lnSpc>
              <a:spcPct val="90000"/>
            </a:lnSpc>
            <a:spcBef>
              <a:spcPct val="0"/>
            </a:spcBef>
            <a:spcAft>
              <a:spcPct val="15000"/>
            </a:spcAft>
            <a:buChar char="•"/>
          </a:pPr>
          <a:r>
            <a:rPr lang="en-US" sz="1400" kern="1200" dirty="0"/>
            <a:t>Track expiration, manufacturing dates, batch quality</a:t>
          </a:r>
        </a:p>
        <a:p>
          <a:pPr marL="114300" lvl="1" indent="-114300" algn="l" defTabSz="622300">
            <a:lnSpc>
              <a:spcPct val="90000"/>
            </a:lnSpc>
            <a:spcBef>
              <a:spcPct val="0"/>
            </a:spcBef>
            <a:spcAft>
              <a:spcPct val="15000"/>
            </a:spcAft>
            <a:buChar char="•"/>
          </a:pPr>
          <a:r>
            <a:rPr lang="en-US" sz="1400" kern="1200" dirty="0"/>
            <a:t>Useful for items like </a:t>
          </a:r>
          <a:r>
            <a:rPr lang="en-US" sz="1400" b="1" kern="1200" dirty="0"/>
            <a:t>batteries, chemicals, etc.</a:t>
          </a:r>
          <a:endParaRPr lang="en-US" sz="1400" kern="1200" dirty="0"/>
        </a:p>
        <a:p>
          <a:pPr marL="0" lvl="0" indent="0" algn="l" defTabSz="622300">
            <a:lnSpc>
              <a:spcPct val="100000"/>
            </a:lnSpc>
            <a:spcBef>
              <a:spcPct val="0"/>
            </a:spcBef>
            <a:spcAft>
              <a:spcPct val="35000"/>
            </a:spcAft>
            <a:buNone/>
          </a:pPr>
          <a:r>
            <a:rPr lang="en-US" sz="1400" b="1" kern="1200" dirty="0"/>
            <a:t>Enable in Item Definition</a:t>
          </a:r>
          <a:r>
            <a:rPr lang="en-US" sz="1400" kern="1200" dirty="0"/>
            <a:t>:</a:t>
          </a:r>
        </a:p>
        <a:p>
          <a:pPr marL="114300" lvl="1" indent="-114300" algn="l" defTabSz="622300">
            <a:lnSpc>
              <a:spcPct val="90000"/>
            </a:lnSpc>
            <a:spcBef>
              <a:spcPct val="0"/>
            </a:spcBef>
            <a:spcAft>
              <a:spcPct val="15000"/>
            </a:spcAft>
            <a:buChar char="•"/>
          </a:pPr>
          <a:r>
            <a:rPr lang="en-US" sz="1400" kern="1200" dirty="0"/>
            <a:t>Inventory &gt; Items &gt; Master Items &gt; Inventory Tab → Check </a:t>
          </a:r>
          <a:r>
            <a:rPr lang="en-US" sz="1400" b="1" kern="1200" dirty="0"/>
            <a:t>Lot Control</a:t>
          </a:r>
          <a:endParaRPr lang="en-US" sz="1400" kern="1200" dirty="0"/>
        </a:p>
        <a:p>
          <a:pPr marL="0" lvl="0" indent="0" algn="l" defTabSz="622300">
            <a:lnSpc>
              <a:spcPct val="100000"/>
            </a:lnSpc>
            <a:spcBef>
              <a:spcPct val="0"/>
            </a:spcBef>
            <a:spcAft>
              <a:spcPct val="35000"/>
            </a:spcAft>
            <a:buNone/>
          </a:pPr>
          <a:r>
            <a:rPr lang="en-US" sz="1400" b="1" kern="1200" dirty="0"/>
            <a:t>Set Control Level</a:t>
          </a:r>
          <a:r>
            <a:rPr lang="en-US" sz="1400" kern="1200" dirty="0"/>
            <a:t>:</a:t>
          </a:r>
        </a:p>
        <a:p>
          <a:pPr marL="114300" lvl="1" indent="-114300" algn="l" defTabSz="622300">
            <a:lnSpc>
              <a:spcPct val="90000"/>
            </a:lnSpc>
            <a:spcBef>
              <a:spcPct val="0"/>
            </a:spcBef>
            <a:spcAft>
              <a:spcPct val="15000"/>
            </a:spcAft>
            <a:buChar char="•"/>
          </a:pPr>
          <a:r>
            <a:rPr lang="en-US" sz="1400" b="1" kern="1200" dirty="0"/>
            <a:t>Full Control</a:t>
          </a:r>
          <a:r>
            <a:rPr lang="en-US" sz="1400" kern="1200" dirty="0"/>
            <a:t>: Must assign a lot number for every transaction.</a:t>
          </a:r>
        </a:p>
        <a:p>
          <a:pPr marL="114300" lvl="1" indent="-114300" algn="l" defTabSz="622300">
            <a:lnSpc>
              <a:spcPct val="90000"/>
            </a:lnSpc>
            <a:spcBef>
              <a:spcPct val="0"/>
            </a:spcBef>
            <a:spcAft>
              <a:spcPct val="15000"/>
            </a:spcAft>
            <a:buChar char="•"/>
          </a:pPr>
          <a:r>
            <a:rPr lang="en-US" sz="1400" b="1" kern="1200" dirty="0"/>
            <a:t>None</a:t>
          </a:r>
          <a:r>
            <a:rPr lang="en-US" sz="1400" kern="1200" dirty="0"/>
            <a:t>: Lot tracking not needed.</a:t>
          </a:r>
        </a:p>
      </dsp:txBody>
      <dsp:txXfrm>
        <a:off x="13932" y="1302573"/>
        <a:ext cx="2602097" cy="3387413"/>
      </dsp:txXfrm>
    </dsp:sp>
    <dsp:sp modelId="{975CE707-03D0-4E35-B8B1-C108A793638F}">
      <dsp:nvSpPr>
        <dsp:cNvPr id="0" name=""/>
        <dsp:cNvSpPr/>
      </dsp:nvSpPr>
      <dsp:spPr>
        <a:xfrm>
          <a:off x="3071397" y="0"/>
          <a:ext cx="910734" cy="743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C057ED-CC94-4DE3-8F2D-74790616C02A}">
      <dsp:nvSpPr>
        <dsp:cNvPr id="0" name=""/>
        <dsp:cNvSpPr/>
      </dsp:nvSpPr>
      <dsp:spPr>
        <a:xfrm>
          <a:off x="3071397" y="907595"/>
          <a:ext cx="2602097" cy="318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Locator Control</a:t>
          </a:r>
          <a:endParaRPr lang="en-US" sz="1800" kern="1200" dirty="0"/>
        </a:p>
      </dsp:txBody>
      <dsp:txXfrm>
        <a:off x="3071397" y="907595"/>
        <a:ext cx="2602097" cy="318509"/>
      </dsp:txXfrm>
    </dsp:sp>
    <dsp:sp modelId="{6FE5D223-32B2-485E-BBE2-93ADBC80107C}">
      <dsp:nvSpPr>
        <dsp:cNvPr id="0" name=""/>
        <dsp:cNvSpPr/>
      </dsp:nvSpPr>
      <dsp:spPr>
        <a:xfrm>
          <a:off x="3071397" y="1302573"/>
          <a:ext cx="2602097" cy="338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Definition</a:t>
          </a:r>
          <a:r>
            <a:rPr lang="en-US" sz="1400" kern="1200" dirty="0"/>
            <a:t>: Locators are specific locations </a:t>
          </a:r>
          <a:r>
            <a:rPr lang="en-US" sz="1400" b="1" kern="1200" dirty="0"/>
            <a:t>within a warehouse</a:t>
          </a:r>
          <a:r>
            <a:rPr lang="en-US" sz="1400" kern="1200" dirty="0"/>
            <a:t> (like shelves, bins).</a:t>
          </a:r>
        </a:p>
        <a:p>
          <a:pPr marL="0" lvl="0" indent="0" algn="l" defTabSz="622300">
            <a:lnSpc>
              <a:spcPct val="100000"/>
            </a:lnSpc>
            <a:spcBef>
              <a:spcPct val="0"/>
            </a:spcBef>
            <a:spcAft>
              <a:spcPct val="35000"/>
            </a:spcAft>
            <a:buNone/>
          </a:pPr>
          <a:r>
            <a:rPr lang="en-US" sz="1400" b="1" kern="1200" dirty="0"/>
            <a:t>Format</a:t>
          </a:r>
          <a:r>
            <a:rPr lang="en-US" sz="1400" kern="1200" dirty="0"/>
            <a:t>: Row – Rack – Bin (e.g., A1-R2-B3)</a:t>
          </a:r>
        </a:p>
        <a:p>
          <a:pPr marL="0" lvl="0" indent="0" algn="l" defTabSz="622300">
            <a:lnSpc>
              <a:spcPct val="100000"/>
            </a:lnSpc>
            <a:spcBef>
              <a:spcPct val="0"/>
            </a:spcBef>
            <a:spcAft>
              <a:spcPct val="35000"/>
            </a:spcAft>
            <a:buNone/>
          </a:pPr>
          <a:r>
            <a:rPr lang="en-US" sz="1400" b="1" kern="1200" dirty="0"/>
            <a:t>Purpose</a:t>
          </a:r>
          <a:r>
            <a:rPr lang="en-US" sz="1400" kern="1200" dirty="0"/>
            <a:t>:</a:t>
          </a:r>
        </a:p>
        <a:p>
          <a:pPr marL="114300" lvl="1" indent="-114300" algn="l" defTabSz="622300">
            <a:lnSpc>
              <a:spcPct val="90000"/>
            </a:lnSpc>
            <a:spcBef>
              <a:spcPct val="0"/>
            </a:spcBef>
            <a:spcAft>
              <a:spcPct val="15000"/>
            </a:spcAft>
            <a:buChar char="•"/>
          </a:pPr>
          <a:r>
            <a:rPr lang="en-US" sz="1400" kern="1200" dirty="0"/>
            <a:t>Helps you find exactly </a:t>
          </a:r>
          <a:r>
            <a:rPr lang="en-US" sz="1400" i="1" kern="1200" dirty="0"/>
            <a:t>where</a:t>
          </a:r>
          <a:r>
            <a:rPr lang="en-US" sz="1400" kern="1200" dirty="0"/>
            <a:t> an item is stored.</a:t>
          </a:r>
        </a:p>
        <a:p>
          <a:pPr marL="114300" lvl="1" indent="-114300" algn="l" defTabSz="622300">
            <a:lnSpc>
              <a:spcPct val="90000"/>
            </a:lnSpc>
            <a:spcBef>
              <a:spcPct val="0"/>
            </a:spcBef>
            <a:spcAft>
              <a:spcPct val="15000"/>
            </a:spcAft>
            <a:buChar char="•"/>
          </a:pPr>
          <a:r>
            <a:rPr lang="en-US" sz="1400" kern="1200" dirty="0"/>
            <a:t>Useful for </a:t>
          </a:r>
          <a:r>
            <a:rPr lang="en-US" sz="1400" b="1" kern="1200" dirty="0"/>
            <a:t>large warehouses or multiple sub-inventories.</a:t>
          </a:r>
          <a:endParaRPr lang="en-US" sz="1400" kern="1200" dirty="0"/>
        </a:p>
        <a:p>
          <a:pPr marL="0" lvl="0" indent="0" algn="l" defTabSz="622300">
            <a:lnSpc>
              <a:spcPct val="100000"/>
            </a:lnSpc>
            <a:spcBef>
              <a:spcPct val="0"/>
            </a:spcBef>
            <a:spcAft>
              <a:spcPct val="35000"/>
            </a:spcAft>
            <a:buNone/>
          </a:pPr>
          <a:r>
            <a:rPr lang="en-US" sz="1400" b="1" kern="1200" dirty="0"/>
            <a:t>Enable in Inventory Org Setup</a:t>
          </a:r>
          <a:r>
            <a:rPr lang="en-US" sz="1400" kern="1200" dirty="0"/>
            <a:t>:</a:t>
          </a:r>
          <a:br>
            <a:rPr lang="en-US" sz="1400" kern="1200" dirty="0"/>
          </a:br>
          <a:r>
            <a:rPr lang="en-US" sz="1400" kern="1200" dirty="0"/>
            <a:t>  Setup &gt; Organizations &gt; Sub-inventories &gt; Locator Control</a:t>
          </a:r>
        </a:p>
        <a:p>
          <a:pPr marL="0" lvl="0" indent="0" algn="l" defTabSz="622300">
            <a:lnSpc>
              <a:spcPct val="100000"/>
            </a:lnSpc>
            <a:spcBef>
              <a:spcPct val="0"/>
            </a:spcBef>
            <a:spcAft>
              <a:spcPct val="35000"/>
            </a:spcAft>
            <a:buNone/>
          </a:pPr>
          <a:r>
            <a:rPr lang="en-US" sz="1400" b="1" kern="1200" dirty="0"/>
            <a:t>Control Types</a:t>
          </a:r>
          <a:r>
            <a:rPr lang="en-US" sz="1400" kern="1200" dirty="0"/>
            <a:t>:</a:t>
          </a:r>
        </a:p>
        <a:p>
          <a:pPr marL="114300" lvl="1" indent="-114300" algn="l" defTabSz="622300">
            <a:lnSpc>
              <a:spcPct val="90000"/>
            </a:lnSpc>
            <a:spcBef>
              <a:spcPct val="0"/>
            </a:spcBef>
            <a:spcAft>
              <a:spcPct val="15000"/>
            </a:spcAft>
            <a:buChar char="•"/>
          </a:pPr>
          <a:r>
            <a:rPr lang="en-US" sz="1400" b="1" kern="1200" dirty="0"/>
            <a:t>Prespecified</a:t>
          </a:r>
          <a:r>
            <a:rPr lang="en-US" sz="1400" kern="1200" dirty="0"/>
            <a:t>: Defined in advance</a:t>
          </a:r>
        </a:p>
        <a:p>
          <a:pPr marL="114300" lvl="1" indent="-114300" algn="l" defTabSz="622300">
            <a:lnSpc>
              <a:spcPct val="90000"/>
            </a:lnSpc>
            <a:spcBef>
              <a:spcPct val="0"/>
            </a:spcBef>
            <a:spcAft>
              <a:spcPct val="15000"/>
            </a:spcAft>
            <a:buChar char="•"/>
          </a:pPr>
          <a:r>
            <a:rPr lang="en-US" sz="1400" b="1" kern="1200" dirty="0"/>
            <a:t>Dynamic Entry</a:t>
          </a:r>
          <a:r>
            <a:rPr lang="en-US" sz="1400" kern="1200" dirty="0"/>
            <a:t>: Enter at transaction time</a:t>
          </a:r>
        </a:p>
        <a:p>
          <a:pPr marL="114300" lvl="1" indent="-114300" algn="l" defTabSz="622300">
            <a:lnSpc>
              <a:spcPct val="90000"/>
            </a:lnSpc>
            <a:spcBef>
              <a:spcPct val="0"/>
            </a:spcBef>
            <a:spcAft>
              <a:spcPct val="15000"/>
            </a:spcAft>
            <a:buChar char="•"/>
          </a:pPr>
          <a:r>
            <a:rPr lang="en-US" sz="1400" b="1" kern="1200" dirty="0"/>
            <a:t>None</a:t>
          </a:r>
          <a:r>
            <a:rPr lang="en-US" sz="1400" kern="1200" dirty="0"/>
            <a:t>: No locator required</a:t>
          </a:r>
        </a:p>
      </dsp:txBody>
      <dsp:txXfrm>
        <a:off x="3071397" y="1302573"/>
        <a:ext cx="2602097" cy="3387413"/>
      </dsp:txXfrm>
    </dsp:sp>
    <dsp:sp modelId="{EEC92BD0-E601-4FED-9F0B-9D66CD33A320}">
      <dsp:nvSpPr>
        <dsp:cNvPr id="0" name=""/>
        <dsp:cNvSpPr/>
      </dsp:nvSpPr>
      <dsp:spPr>
        <a:xfrm>
          <a:off x="6128862" y="0"/>
          <a:ext cx="910734" cy="743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B4BE92-2919-44D3-AA6A-A5962A8E8BB8}">
      <dsp:nvSpPr>
        <dsp:cNvPr id="0" name=""/>
        <dsp:cNvSpPr/>
      </dsp:nvSpPr>
      <dsp:spPr>
        <a:xfrm>
          <a:off x="6128862" y="907595"/>
          <a:ext cx="2602097" cy="318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Serial Number Control</a:t>
          </a:r>
          <a:endParaRPr lang="en-US" sz="1800" kern="1200" dirty="0"/>
        </a:p>
      </dsp:txBody>
      <dsp:txXfrm>
        <a:off x="6128862" y="907595"/>
        <a:ext cx="2602097" cy="318509"/>
      </dsp:txXfrm>
    </dsp:sp>
    <dsp:sp modelId="{CFF867FA-0C25-4162-B267-321EDCFB4AB6}">
      <dsp:nvSpPr>
        <dsp:cNvPr id="0" name=""/>
        <dsp:cNvSpPr/>
      </dsp:nvSpPr>
      <dsp:spPr>
        <a:xfrm>
          <a:off x="6128862" y="1302573"/>
          <a:ext cx="2602097" cy="338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Definition</a:t>
          </a:r>
          <a:r>
            <a:rPr lang="en-US" sz="1400" kern="1200" dirty="0"/>
            <a:t>: Serial numbers track </a:t>
          </a:r>
          <a:r>
            <a:rPr lang="en-US" sz="1400" b="1" kern="1200" dirty="0"/>
            <a:t>individual units</a:t>
          </a:r>
          <a:r>
            <a:rPr lang="en-US" sz="1400" kern="1200" dirty="0"/>
            <a:t> of an item (like a unique engine or battery).</a:t>
          </a:r>
        </a:p>
        <a:p>
          <a:pPr marL="0" lvl="0" indent="0" algn="l" defTabSz="622300">
            <a:lnSpc>
              <a:spcPct val="100000"/>
            </a:lnSpc>
            <a:spcBef>
              <a:spcPct val="0"/>
            </a:spcBef>
            <a:spcAft>
              <a:spcPct val="35000"/>
            </a:spcAft>
            <a:buNone/>
          </a:pPr>
          <a:r>
            <a:rPr lang="en-US" sz="1400" b="1" kern="1200" dirty="0"/>
            <a:t>Purpose</a:t>
          </a:r>
          <a:r>
            <a:rPr lang="en-US" sz="1400" kern="1200" dirty="0"/>
            <a:t>:</a:t>
          </a:r>
        </a:p>
        <a:p>
          <a:pPr marL="114300" lvl="1" indent="-114300" algn="l" defTabSz="622300">
            <a:lnSpc>
              <a:spcPct val="90000"/>
            </a:lnSpc>
            <a:spcBef>
              <a:spcPct val="0"/>
            </a:spcBef>
            <a:spcAft>
              <a:spcPct val="15000"/>
            </a:spcAft>
            <a:buChar char="•"/>
          </a:pPr>
          <a:r>
            <a:rPr lang="en-US" sz="1400" kern="1200" dirty="0"/>
            <a:t>Track warranty, ownership, maintenance</a:t>
          </a:r>
        </a:p>
        <a:p>
          <a:pPr marL="114300" lvl="1" indent="-114300" algn="l" defTabSz="622300">
            <a:lnSpc>
              <a:spcPct val="90000"/>
            </a:lnSpc>
            <a:spcBef>
              <a:spcPct val="0"/>
            </a:spcBef>
            <a:spcAft>
              <a:spcPct val="15000"/>
            </a:spcAft>
            <a:buChar char="•"/>
          </a:pPr>
          <a:r>
            <a:rPr lang="en-US" sz="1400" kern="1200" dirty="0"/>
            <a:t>Required for high-value or sensitive items (e.g., engines)</a:t>
          </a:r>
        </a:p>
        <a:p>
          <a:pPr marL="0" lvl="0" indent="0" algn="l" defTabSz="622300">
            <a:lnSpc>
              <a:spcPct val="100000"/>
            </a:lnSpc>
            <a:spcBef>
              <a:spcPct val="0"/>
            </a:spcBef>
            <a:spcAft>
              <a:spcPct val="35000"/>
            </a:spcAft>
            <a:buNone/>
          </a:pPr>
          <a:r>
            <a:rPr lang="en-US" sz="1400" b="1" kern="1200" dirty="0"/>
            <a:t>Enable in Item Definition</a:t>
          </a:r>
          <a:r>
            <a:rPr lang="en-US" sz="1400" kern="1200" dirty="0"/>
            <a:t>:</a:t>
          </a:r>
          <a:br>
            <a:rPr lang="en-US" sz="1400" kern="1200" dirty="0"/>
          </a:br>
          <a:r>
            <a:rPr lang="en-US" sz="1400" kern="1200" dirty="0"/>
            <a:t> Inventory &gt; Items &gt; Master Items &gt; Inventory Tab → Set </a:t>
          </a:r>
          <a:r>
            <a:rPr lang="en-US" sz="1400" b="1" kern="1200" dirty="0"/>
            <a:t>Serial Generation</a:t>
          </a:r>
          <a:endParaRPr lang="en-US" sz="1400" kern="1200" dirty="0"/>
        </a:p>
        <a:p>
          <a:pPr marL="0" lvl="0" indent="0" algn="l" defTabSz="622300">
            <a:lnSpc>
              <a:spcPct val="100000"/>
            </a:lnSpc>
            <a:spcBef>
              <a:spcPct val="0"/>
            </a:spcBef>
            <a:spcAft>
              <a:spcPct val="35000"/>
            </a:spcAft>
            <a:buNone/>
          </a:pPr>
          <a:r>
            <a:rPr lang="en-US" sz="1400" b="1" kern="1200" dirty="0"/>
            <a:t>Serial Control Types</a:t>
          </a:r>
          <a:r>
            <a:rPr lang="en-US" sz="1400" kern="1200" dirty="0"/>
            <a:t>:</a:t>
          </a:r>
        </a:p>
        <a:p>
          <a:pPr marL="114300" lvl="1" indent="-114300" algn="l" defTabSz="622300">
            <a:lnSpc>
              <a:spcPct val="90000"/>
            </a:lnSpc>
            <a:spcBef>
              <a:spcPct val="0"/>
            </a:spcBef>
            <a:spcAft>
              <a:spcPct val="15000"/>
            </a:spcAft>
            <a:buChar char="•"/>
          </a:pPr>
          <a:r>
            <a:rPr lang="en-US" sz="1400" b="1" kern="1200" dirty="0"/>
            <a:t>Predefined</a:t>
          </a:r>
          <a:r>
            <a:rPr lang="en-US" sz="1400" kern="1200" dirty="0"/>
            <a:t> or </a:t>
          </a:r>
          <a:r>
            <a:rPr lang="en-US" sz="1400" b="1" kern="1200" dirty="0"/>
            <a:t>At Receipt/Issue</a:t>
          </a:r>
          <a:endParaRPr lang="en-US" sz="1400" kern="1200" dirty="0"/>
        </a:p>
        <a:p>
          <a:pPr marL="114300" lvl="1" indent="-114300" algn="l" defTabSz="622300">
            <a:lnSpc>
              <a:spcPct val="90000"/>
            </a:lnSpc>
            <a:spcBef>
              <a:spcPct val="0"/>
            </a:spcBef>
            <a:spcAft>
              <a:spcPct val="15000"/>
            </a:spcAft>
            <a:buChar char="•"/>
          </a:pPr>
          <a:r>
            <a:rPr lang="en-US" sz="1400" kern="1200" dirty="0"/>
            <a:t>Required during transaction (e.g., WIP Completion, Sales)</a:t>
          </a:r>
        </a:p>
      </dsp:txBody>
      <dsp:txXfrm>
        <a:off x="6128862" y="1302573"/>
        <a:ext cx="2602097" cy="3387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17CAE-6F6E-470A-9B7C-6A2841DD4F3E}">
      <dsp:nvSpPr>
        <dsp:cNvPr id="0" name=""/>
        <dsp:cNvSpPr/>
      </dsp:nvSpPr>
      <dsp:spPr>
        <a:xfrm>
          <a:off x="779106" y="0"/>
          <a:ext cx="1510523" cy="1449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8E0940-DEB9-4F30-BEF4-D56A7DDF4C1F}">
      <dsp:nvSpPr>
        <dsp:cNvPr id="0" name=""/>
        <dsp:cNvSpPr/>
      </dsp:nvSpPr>
      <dsp:spPr>
        <a:xfrm>
          <a:off x="779106" y="1631780"/>
          <a:ext cx="4315781" cy="621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66850">
            <a:lnSpc>
              <a:spcPct val="90000"/>
            </a:lnSpc>
            <a:spcBef>
              <a:spcPct val="0"/>
            </a:spcBef>
            <a:spcAft>
              <a:spcPct val="35000"/>
            </a:spcAft>
            <a:buNone/>
            <a:defRPr b="1"/>
          </a:pPr>
          <a:r>
            <a:rPr lang="en-US" sz="3300" b="1" kern="1200"/>
            <a:t>Drop Shipments</a:t>
          </a:r>
          <a:endParaRPr lang="en-US" sz="3300" kern="1200"/>
        </a:p>
      </dsp:txBody>
      <dsp:txXfrm>
        <a:off x="779106" y="1631780"/>
        <a:ext cx="4315781" cy="621264"/>
      </dsp:txXfrm>
    </dsp:sp>
    <dsp:sp modelId="{48FB0866-B83C-4418-A69A-0C4897A5DF14}">
      <dsp:nvSpPr>
        <dsp:cNvPr id="0" name=""/>
        <dsp:cNvSpPr/>
      </dsp:nvSpPr>
      <dsp:spPr>
        <a:xfrm>
          <a:off x="779106" y="2337772"/>
          <a:ext cx="4315781" cy="2076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1" kern="1200"/>
            <a:t>Drop Ship Order</a:t>
          </a:r>
          <a:r>
            <a:rPr lang="en-US" sz="1700" kern="1200"/>
            <a:t>: The customer places an order for a product that is shipped directly from the supplier to the customer.</a:t>
          </a:r>
        </a:p>
        <a:p>
          <a:pPr marL="0" lvl="0" indent="0" algn="l" defTabSz="755650">
            <a:lnSpc>
              <a:spcPct val="90000"/>
            </a:lnSpc>
            <a:spcBef>
              <a:spcPct val="0"/>
            </a:spcBef>
            <a:spcAft>
              <a:spcPct val="35000"/>
            </a:spcAft>
            <a:buNone/>
          </a:pPr>
          <a:r>
            <a:rPr lang="en-US" sz="1700" b="1" kern="1200"/>
            <a:t>Procurement</a:t>
          </a:r>
          <a:r>
            <a:rPr lang="en-US" sz="1700" kern="1200"/>
            <a:t>: The order is processed with the supplier directly fulfilling the shipment.</a:t>
          </a:r>
        </a:p>
        <a:p>
          <a:pPr marL="0" lvl="0" indent="0" algn="l" defTabSz="755650">
            <a:lnSpc>
              <a:spcPct val="90000"/>
            </a:lnSpc>
            <a:spcBef>
              <a:spcPct val="0"/>
            </a:spcBef>
            <a:spcAft>
              <a:spcPct val="35000"/>
            </a:spcAft>
            <a:buNone/>
          </a:pPr>
          <a:r>
            <a:rPr lang="en-US" sz="1700" b="1" kern="1200"/>
            <a:t>Customer Delivery</a:t>
          </a:r>
          <a:r>
            <a:rPr lang="en-US" sz="1700" kern="1200"/>
            <a:t>: The goods are delivered directly to the customer without going through the warehouse.</a:t>
          </a:r>
        </a:p>
      </dsp:txBody>
      <dsp:txXfrm>
        <a:off x="779106" y="2337772"/>
        <a:ext cx="4315781" cy="2076581"/>
      </dsp:txXfrm>
    </dsp:sp>
    <dsp:sp modelId="{297CD4EC-5AC1-457B-87B6-CB355DDACD44}">
      <dsp:nvSpPr>
        <dsp:cNvPr id="0" name=""/>
        <dsp:cNvSpPr/>
      </dsp:nvSpPr>
      <dsp:spPr>
        <a:xfrm>
          <a:off x="5850149" y="0"/>
          <a:ext cx="1510523" cy="1449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7F4E72-E890-4B60-8C9B-6C7349DF5D72}">
      <dsp:nvSpPr>
        <dsp:cNvPr id="0" name=""/>
        <dsp:cNvSpPr/>
      </dsp:nvSpPr>
      <dsp:spPr>
        <a:xfrm>
          <a:off x="5850149" y="1631780"/>
          <a:ext cx="4315781" cy="621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66850">
            <a:lnSpc>
              <a:spcPct val="90000"/>
            </a:lnSpc>
            <a:spcBef>
              <a:spcPct val="0"/>
            </a:spcBef>
            <a:spcAft>
              <a:spcPct val="35000"/>
            </a:spcAft>
            <a:buNone/>
            <a:defRPr b="1"/>
          </a:pPr>
          <a:r>
            <a:rPr lang="en-US" sz="3300" b="1" kern="1200"/>
            <a:t>Back-to-Back Orders</a:t>
          </a:r>
          <a:endParaRPr lang="en-US" sz="3300" kern="1200"/>
        </a:p>
      </dsp:txBody>
      <dsp:txXfrm>
        <a:off x="5850149" y="1631780"/>
        <a:ext cx="4315781" cy="621264"/>
      </dsp:txXfrm>
    </dsp:sp>
    <dsp:sp modelId="{41DEF60B-466C-411D-A1F1-7A90CBC2D22C}">
      <dsp:nvSpPr>
        <dsp:cNvPr id="0" name=""/>
        <dsp:cNvSpPr/>
      </dsp:nvSpPr>
      <dsp:spPr>
        <a:xfrm>
          <a:off x="5850149" y="2337772"/>
          <a:ext cx="4315781" cy="2076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1" kern="1200"/>
            <a:t>Order Creation</a:t>
          </a:r>
          <a:r>
            <a:rPr lang="en-US" sz="1700" kern="1200"/>
            <a:t>: A customer orders an item that is not in stock.</a:t>
          </a:r>
        </a:p>
        <a:p>
          <a:pPr marL="0" lvl="0" indent="0" algn="l" defTabSz="755650">
            <a:lnSpc>
              <a:spcPct val="90000"/>
            </a:lnSpc>
            <a:spcBef>
              <a:spcPct val="0"/>
            </a:spcBef>
            <a:spcAft>
              <a:spcPct val="35000"/>
            </a:spcAft>
            <a:buNone/>
          </a:pPr>
          <a:r>
            <a:rPr lang="en-US" sz="1700" b="1" kern="1200"/>
            <a:t>Supplier Order</a:t>
          </a:r>
          <a:r>
            <a:rPr lang="en-US" sz="1700" kern="1200"/>
            <a:t>: The system automatically creates a purchase order to the supplier.</a:t>
          </a:r>
        </a:p>
        <a:p>
          <a:pPr marL="0" lvl="0" indent="0" algn="l" defTabSz="755650">
            <a:lnSpc>
              <a:spcPct val="90000"/>
            </a:lnSpc>
            <a:spcBef>
              <a:spcPct val="0"/>
            </a:spcBef>
            <a:spcAft>
              <a:spcPct val="35000"/>
            </a:spcAft>
            <a:buNone/>
          </a:pPr>
          <a:r>
            <a:rPr lang="en-US" sz="1700" b="1" kern="1200"/>
            <a:t>Inventory and Shipping</a:t>
          </a:r>
          <a:r>
            <a:rPr lang="en-US" sz="1700" kern="1200"/>
            <a:t>: Upon receiving the item from the supplier, it is shipped to the customer directly.</a:t>
          </a:r>
        </a:p>
      </dsp:txBody>
      <dsp:txXfrm>
        <a:off x="5850149" y="2337772"/>
        <a:ext cx="4315781" cy="2076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678BF-1B8D-469B-9C66-08FA84E24882}">
      <dsp:nvSpPr>
        <dsp:cNvPr id="0" name=""/>
        <dsp:cNvSpPr/>
      </dsp:nvSpPr>
      <dsp:spPr>
        <a:xfrm>
          <a:off x="0" y="918990"/>
          <a:ext cx="11598179" cy="16965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139319-2EC8-4EA8-825D-705BD825A6CF}">
      <dsp:nvSpPr>
        <dsp:cNvPr id="0" name=""/>
        <dsp:cNvSpPr/>
      </dsp:nvSpPr>
      <dsp:spPr>
        <a:xfrm>
          <a:off x="513220" y="1300724"/>
          <a:ext cx="933128" cy="933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57D8B0-FF1B-445B-9BEB-CCA4BA685B6F}">
      <dsp:nvSpPr>
        <dsp:cNvPr id="0" name=""/>
        <dsp:cNvSpPr/>
      </dsp:nvSpPr>
      <dsp:spPr>
        <a:xfrm>
          <a:off x="1959569" y="918990"/>
          <a:ext cx="5219180" cy="169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57" tIns="179557" rIns="179557" bIns="179557" numCol="1" spcCol="1270" anchor="ctr" anchorCtr="0">
          <a:noAutofit/>
        </a:bodyPr>
        <a:lstStyle/>
        <a:p>
          <a:pPr marL="0" lvl="0" indent="0" algn="l" defTabSz="1111250">
            <a:lnSpc>
              <a:spcPct val="100000"/>
            </a:lnSpc>
            <a:spcBef>
              <a:spcPct val="0"/>
            </a:spcBef>
            <a:spcAft>
              <a:spcPct val="35000"/>
            </a:spcAft>
            <a:buNone/>
          </a:pPr>
          <a:r>
            <a:rPr lang="en-US" sz="2500" b="1" kern="1200" dirty="0"/>
            <a:t>Sales Agreements</a:t>
          </a:r>
          <a:endParaRPr lang="en-US" sz="2500" kern="1200" dirty="0"/>
        </a:p>
      </dsp:txBody>
      <dsp:txXfrm>
        <a:off x="1959569" y="918990"/>
        <a:ext cx="5219180" cy="1696597"/>
      </dsp:txXfrm>
    </dsp:sp>
    <dsp:sp modelId="{A4DD8CA9-1B18-41C2-979C-76C1C7BF285D}">
      <dsp:nvSpPr>
        <dsp:cNvPr id="0" name=""/>
        <dsp:cNvSpPr/>
      </dsp:nvSpPr>
      <dsp:spPr>
        <a:xfrm>
          <a:off x="7178750" y="918990"/>
          <a:ext cx="4419428" cy="169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57" tIns="179557" rIns="179557" bIns="179557" numCol="1" spcCol="1270" anchor="ctr" anchorCtr="0">
          <a:noAutofit/>
        </a:bodyPr>
        <a:lstStyle/>
        <a:p>
          <a:pPr marL="0" lvl="0" indent="0" algn="l" defTabSz="488950">
            <a:lnSpc>
              <a:spcPct val="100000"/>
            </a:lnSpc>
            <a:spcBef>
              <a:spcPct val="0"/>
            </a:spcBef>
            <a:spcAft>
              <a:spcPct val="35000"/>
            </a:spcAft>
            <a:buNone/>
          </a:pPr>
          <a:r>
            <a:rPr lang="en-US" sz="1100" b="1" kern="1200" dirty="0"/>
            <a:t>Agreement Creation</a:t>
          </a:r>
          <a:r>
            <a:rPr lang="en-US" sz="1100" kern="1200" dirty="0"/>
            <a:t>: A customer agrees to buy a certain quantity of products over a period.</a:t>
          </a:r>
        </a:p>
        <a:p>
          <a:pPr marL="0" lvl="0" indent="0" algn="l" defTabSz="488950">
            <a:lnSpc>
              <a:spcPct val="100000"/>
            </a:lnSpc>
            <a:spcBef>
              <a:spcPct val="0"/>
            </a:spcBef>
            <a:spcAft>
              <a:spcPct val="35000"/>
            </a:spcAft>
            <a:buNone/>
          </a:pPr>
          <a:r>
            <a:rPr lang="en-US" sz="1100" b="1" kern="1200" dirty="0"/>
            <a:t>Order Fulfillment</a:t>
          </a:r>
          <a:r>
            <a:rPr lang="en-US" sz="1100" kern="1200" dirty="0"/>
            <a:t>: Orders are placed against the agreement as required.</a:t>
          </a:r>
        </a:p>
        <a:p>
          <a:pPr marL="0" lvl="0" indent="0" algn="l" defTabSz="488950">
            <a:lnSpc>
              <a:spcPct val="100000"/>
            </a:lnSpc>
            <a:spcBef>
              <a:spcPct val="0"/>
            </a:spcBef>
            <a:spcAft>
              <a:spcPct val="35000"/>
            </a:spcAft>
            <a:buNone/>
          </a:pPr>
          <a:r>
            <a:rPr lang="en-US" sz="1100" b="1" kern="1200" dirty="0"/>
            <a:t>Pricing and Invoicing</a:t>
          </a:r>
          <a:r>
            <a:rPr lang="en-US" sz="1100" kern="1200" dirty="0"/>
            <a:t>: The agreement terms ensure correct pricing and invoicing based on the sales agreement.</a:t>
          </a:r>
        </a:p>
      </dsp:txBody>
      <dsp:txXfrm>
        <a:off x="7178750" y="918990"/>
        <a:ext cx="4419428" cy="1696597"/>
      </dsp:txXfrm>
    </dsp:sp>
    <dsp:sp modelId="{C9003B0E-5B03-4C52-B961-1FB846482B27}">
      <dsp:nvSpPr>
        <dsp:cNvPr id="0" name=""/>
        <dsp:cNvSpPr/>
      </dsp:nvSpPr>
      <dsp:spPr>
        <a:xfrm>
          <a:off x="0" y="3039736"/>
          <a:ext cx="11598179" cy="16965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0B050-6A59-40A9-9270-14BA2CF5E8F0}">
      <dsp:nvSpPr>
        <dsp:cNvPr id="0" name=""/>
        <dsp:cNvSpPr/>
      </dsp:nvSpPr>
      <dsp:spPr>
        <a:xfrm>
          <a:off x="513220" y="3421471"/>
          <a:ext cx="933128" cy="933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354785-7F59-4C57-98C9-B2E41B0FEAD0}">
      <dsp:nvSpPr>
        <dsp:cNvPr id="0" name=""/>
        <dsp:cNvSpPr/>
      </dsp:nvSpPr>
      <dsp:spPr>
        <a:xfrm>
          <a:off x="1959569" y="3039736"/>
          <a:ext cx="5219180" cy="169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57" tIns="179557" rIns="179557" bIns="179557" numCol="1" spcCol="1270" anchor="ctr" anchorCtr="0">
          <a:noAutofit/>
        </a:bodyPr>
        <a:lstStyle/>
        <a:p>
          <a:pPr marL="0" lvl="0" indent="0" algn="l" defTabSz="1111250">
            <a:lnSpc>
              <a:spcPct val="100000"/>
            </a:lnSpc>
            <a:spcBef>
              <a:spcPct val="0"/>
            </a:spcBef>
            <a:spcAft>
              <a:spcPct val="35000"/>
            </a:spcAft>
            <a:buNone/>
          </a:pPr>
          <a:r>
            <a:rPr lang="en-US" sz="2500" b="1" kern="1200" dirty="0"/>
            <a:t>Order to Cash Lifecycle with Customer Acceptance</a:t>
          </a:r>
          <a:endParaRPr lang="en-US" sz="2500" kern="1200" dirty="0"/>
        </a:p>
      </dsp:txBody>
      <dsp:txXfrm>
        <a:off x="1959569" y="3039736"/>
        <a:ext cx="5219180" cy="1696597"/>
      </dsp:txXfrm>
    </dsp:sp>
    <dsp:sp modelId="{D72FB402-6922-4C5C-8058-31EEB56F65FE}">
      <dsp:nvSpPr>
        <dsp:cNvPr id="0" name=""/>
        <dsp:cNvSpPr/>
      </dsp:nvSpPr>
      <dsp:spPr>
        <a:xfrm>
          <a:off x="7178750" y="3039736"/>
          <a:ext cx="4419428" cy="169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57" tIns="179557" rIns="179557" bIns="179557" numCol="1" spcCol="1270" anchor="ctr" anchorCtr="0">
          <a:noAutofit/>
        </a:bodyPr>
        <a:lstStyle/>
        <a:p>
          <a:pPr marL="0" lvl="0" indent="0" algn="l" defTabSz="488950">
            <a:lnSpc>
              <a:spcPct val="100000"/>
            </a:lnSpc>
            <a:spcBef>
              <a:spcPct val="0"/>
            </a:spcBef>
            <a:spcAft>
              <a:spcPct val="35000"/>
            </a:spcAft>
            <a:buNone/>
          </a:pPr>
          <a:r>
            <a:rPr lang="en-US" sz="1100" b="1" kern="1200" dirty="0"/>
            <a:t>Order Creation</a:t>
          </a:r>
          <a:r>
            <a:rPr lang="en-US" sz="1100" kern="1200" dirty="0"/>
            <a:t>: A customer places an order with specific conditions for acceptance.</a:t>
          </a:r>
        </a:p>
        <a:p>
          <a:pPr marL="0" lvl="0" indent="0" algn="l" defTabSz="488950">
            <a:lnSpc>
              <a:spcPct val="100000"/>
            </a:lnSpc>
            <a:spcBef>
              <a:spcPct val="0"/>
            </a:spcBef>
            <a:spcAft>
              <a:spcPct val="35000"/>
            </a:spcAft>
            <a:buNone/>
          </a:pPr>
          <a:r>
            <a:rPr lang="en-US" sz="1100" b="1" kern="1200" dirty="0"/>
            <a:t>Customer Review and Approval</a:t>
          </a:r>
          <a:r>
            <a:rPr lang="en-US" sz="1100" kern="1200" dirty="0"/>
            <a:t>: The customer reviews the order details before confirming.</a:t>
          </a:r>
        </a:p>
        <a:p>
          <a:pPr marL="0" lvl="0" indent="0" algn="l" defTabSz="488950">
            <a:lnSpc>
              <a:spcPct val="100000"/>
            </a:lnSpc>
            <a:spcBef>
              <a:spcPct val="0"/>
            </a:spcBef>
            <a:spcAft>
              <a:spcPct val="35000"/>
            </a:spcAft>
            <a:buNone/>
          </a:pPr>
          <a:r>
            <a:rPr lang="en-US" sz="1100" b="1" kern="1200" dirty="0"/>
            <a:t>Order Fulfillment and Invoicing</a:t>
          </a:r>
          <a:r>
            <a:rPr lang="en-US" sz="1100" kern="1200" dirty="0"/>
            <a:t>: Once approved, the order is fulfilled, shipped, and invoiced to the customer.</a:t>
          </a:r>
        </a:p>
      </dsp:txBody>
      <dsp:txXfrm>
        <a:off x="7178750" y="3039736"/>
        <a:ext cx="4419428" cy="169659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4/26/2025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02592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4/26/2025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76632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4/26/2025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47229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4/26/2025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3405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4/26/2025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39247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4/26/2025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3974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4/26/2025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399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4/26/2025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9980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4/26/2025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85917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4/26/2025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00512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4/26/2025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85359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4/26/2025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72786809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1BA7680-B1FB-4B6B-2155-45DD5D6C4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ue squares and lines with dots">
            <a:extLst>
              <a:ext uri="{FF2B5EF4-FFF2-40B4-BE49-F238E27FC236}">
                <a16:creationId xmlns:a16="http://schemas.microsoft.com/office/drawing/2014/main" id="{908311BC-B4E5-D053-16DE-F21AE9936686}"/>
              </a:ext>
            </a:extLst>
          </p:cNvPr>
          <p:cNvPicPr>
            <a:picLocks noChangeAspect="1"/>
          </p:cNvPicPr>
          <p:nvPr/>
        </p:nvPicPr>
        <p:blipFill>
          <a:blip r:embed="rId2"/>
          <a:srcRect t="7825" b="7825"/>
          <a:stretch/>
        </p:blipFill>
        <p:spPr>
          <a:xfrm>
            <a:off x="20" y="-1"/>
            <a:ext cx="12191980" cy="6858001"/>
          </a:xfrm>
          <a:prstGeom prst="rect">
            <a:avLst/>
          </a:prstGeom>
        </p:spPr>
      </p:pic>
      <p:sp>
        <p:nvSpPr>
          <p:cNvPr id="28" name="Rectangle 27">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32383"/>
            <a:ext cx="12192000" cy="4525617"/>
          </a:xfrm>
          <a:prstGeom prst="rect">
            <a:avLst/>
          </a:prstGeom>
          <a:gradFill>
            <a:gsLst>
              <a:gs pos="0">
                <a:srgbClr val="000000">
                  <a:alpha val="0"/>
                </a:srgbClr>
              </a:gs>
              <a:gs pos="55000">
                <a:srgbClr val="000000">
                  <a:alpha val="35000"/>
                </a:srgbClr>
              </a:gs>
              <a:gs pos="10000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A705F-E530-18AF-3731-BA2E7ED41880}"/>
              </a:ext>
            </a:extLst>
          </p:cNvPr>
          <p:cNvSpPr>
            <a:spLocks noGrp="1"/>
          </p:cNvSpPr>
          <p:nvPr>
            <p:ph type="title"/>
          </p:nvPr>
        </p:nvSpPr>
        <p:spPr>
          <a:xfrm>
            <a:off x="624506" y="3991500"/>
            <a:ext cx="8837546" cy="1870483"/>
          </a:xfrm>
        </p:spPr>
        <p:txBody>
          <a:bodyPr vert="horz" lIns="91440" tIns="45720" rIns="91440" bIns="45720" rtlCol="0" anchor="b">
            <a:normAutofit/>
          </a:bodyPr>
          <a:lstStyle/>
          <a:p>
            <a:r>
              <a:rPr lang="en-US" sz="6000">
                <a:solidFill>
                  <a:srgbClr val="FFFFFF"/>
                </a:solidFill>
              </a:rPr>
              <a:t>ERP PROJECT</a:t>
            </a:r>
          </a:p>
        </p:txBody>
      </p:sp>
      <p:sp>
        <p:nvSpPr>
          <p:cNvPr id="3" name="Content Placeholder 2">
            <a:extLst>
              <a:ext uri="{FF2B5EF4-FFF2-40B4-BE49-F238E27FC236}">
                <a16:creationId xmlns:a16="http://schemas.microsoft.com/office/drawing/2014/main" id="{3EEFC8DD-FF5F-B870-B6FB-8AF78E02C822}"/>
              </a:ext>
            </a:extLst>
          </p:cNvPr>
          <p:cNvSpPr>
            <a:spLocks noGrp="1"/>
          </p:cNvSpPr>
          <p:nvPr>
            <p:ph idx="1"/>
          </p:nvPr>
        </p:nvSpPr>
        <p:spPr>
          <a:xfrm>
            <a:off x="624506" y="5917399"/>
            <a:ext cx="8837546" cy="644789"/>
          </a:xfrm>
        </p:spPr>
        <p:txBody>
          <a:bodyPr vert="horz" lIns="91440" tIns="45720" rIns="91440" bIns="45720" rtlCol="0">
            <a:normAutofit/>
          </a:bodyPr>
          <a:lstStyle/>
          <a:p>
            <a:pPr marL="0" indent="0">
              <a:buNone/>
            </a:pPr>
            <a:r>
              <a:rPr lang="en-US" sz="2400">
                <a:solidFill>
                  <a:srgbClr val="FFFFFF"/>
                </a:solidFill>
              </a:rPr>
              <a:t>Oracle E-Business Suite </a:t>
            </a:r>
          </a:p>
        </p:txBody>
      </p:sp>
      <p:sp>
        <p:nvSpPr>
          <p:cNvPr id="7" name="Subtitle 2">
            <a:extLst>
              <a:ext uri="{FF2B5EF4-FFF2-40B4-BE49-F238E27FC236}">
                <a16:creationId xmlns:a16="http://schemas.microsoft.com/office/drawing/2014/main" id="{2BAFC4DA-C3E2-503E-2C8E-9108026F838F}"/>
              </a:ext>
            </a:extLst>
          </p:cNvPr>
          <p:cNvSpPr>
            <a:spLocks noGrp="1"/>
          </p:cNvSpPr>
          <p:nvPr/>
        </p:nvSpPr>
        <p:spPr>
          <a:xfrm>
            <a:off x="8838595" y="4365493"/>
            <a:ext cx="3357925" cy="2496046"/>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r>
              <a:rPr lang="en-US" sz="1600" dirty="0"/>
            </a:br>
            <a:r>
              <a:rPr lang="en-US" sz="1600" b="1" dirty="0"/>
              <a:t>Prepared by:</a:t>
            </a:r>
            <a:r>
              <a:rPr lang="en-US" sz="1600" dirty="0"/>
              <a:t> </a:t>
            </a:r>
            <a:endParaRPr lang="en-US"/>
          </a:p>
          <a:p>
            <a:pPr algn="l"/>
            <a:r>
              <a:rPr lang="en-US" sz="1600" dirty="0"/>
              <a:t> Momen Othman Ali  </a:t>
            </a:r>
          </a:p>
          <a:p>
            <a:pPr algn="l"/>
            <a:r>
              <a:rPr lang="en-US" sz="1600" dirty="0"/>
              <a:t> </a:t>
            </a:r>
            <a:r>
              <a:rPr lang="en-US" sz="1600" dirty="0">
                <a:ea typeface="+mn-lt"/>
                <a:cs typeface="+mn-lt"/>
              </a:rPr>
              <a:t>Mayada Ali Abdel Qader</a:t>
            </a:r>
            <a:endParaRPr lang="en-US" dirty="0"/>
          </a:p>
          <a:p>
            <a:pPr algn="l"/>
            <a:r>
              <a:rPr lang="en-US" sz="1600" dirty="0"/>
              <a:t> Fares Reda Al-Munir</a:t>
            </a:r>
          </a:p>
          <a:p>
            <a:pPr algn="l"/>
            <a:r>
              <a:rPr lang="en-US" sz="1600" dirty="0"/>
              <a:t> </a:t>
            </a:r>
            <a:r>
              <a:rPr lang="en-US" sz="1600" dirty="0">
                <a:ea typeface="+mn-lt"/>
                <a:cs typeface="+mn-lt"/>
              </a:rPr>
              <a:t>Samir Mohammed Al-Sayed</a:t>
            </a:r>
          </a:p>
          <a:p>
            <a:pPr algn="l"/>
            <a:r>
              <a:rPr lang="en-US" sz="1600" dirty="0">
                <a:ea typeface="+mn-lt"/>
                <a:cs typeface="+mn-lt"/>
              </a:rPr>
              <a:t> Ahmed Abdel Rahman Ahmed</a:t>
            </a:r>
            <a:endParaRPr lang="en-US" dirty="0"/>
          </a:p>
          <a:p>
            <a:pPr algn="l"/>
            <a:r>
              <a:rPr lang="en-US" sz="1600" dirty="0"/>
              <a:t> Ahmed Shoaib</a:t>
            </a:r>
            <a:br>
              <a:rPr lang="en-US" sz="1600" dirty="0"/>
            </a:br>
            <a:endParaRPr lang="en-US" sz="1600" dirty="0"/>
          </a:p>
          <a:p>
            <a:pPr indent="-228600" algn="l">
              <a:buChar char="•"/>
            </a:pPr>
            <a:endParaRPr lang="en-US" sz="1600"/>
          </a:p>
        </p:txBody>
      </p:sp>
    </p:spTree>
    <p:extLst>
      <p:ext uri="{BB962C8B-B14F-4D97-AF65-F5344CB8AC3E}">
        <p14:creationId xmlns:p14="http://schemas.microsoft.com/office/powerpoint/2010/main" val="2193233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5C3526-9CA2-FF1A-169E-10A19B5B8E21}"/>
              </a:ext>
            </a:extLst>
          </p:cNvPr>
          <p:cNvSpPr>
            <a:spLocks noGrp="1"/>
          </p:cNvSpPr>
          <p:nvPr>
            <p:ph type="title"/>
          </p:nvPr>
        </p:nvSpPr>
        <p:spPr>
          <a:xfrm>
            <a:off x="612648" y="1114923"/>
            <a:ext cx="4621553" cy="1360728"/>
          </a:xfrm>
        </p:spPr>
        <p:txBody>
          <a:bodyPr vert="horz" lIns="91440" tIns="45720" rIns="91440" bIns="45720" rtlCol="0" anchor="b">
            <a:normAutofit/>
          </a:bodyPr>
          <a:lstStyle/>
          <a:p>
            <a:pPr marL="285750" indent="-285750"/>
            <a:r>
              <a:rPr lang="en-US" b="1" kern="1200">
                <a:solidFill>
                  <a:schemeClr val="tx1"/>
                </a:solidFill>
                <a:latin typeface="+mj-lt"/>
                <a:ea typeface="+mj-ea"/>
                <a:cs typeface="+mj-cs"/>
              </a:rPr>
              <a:t>Define User </a:t>
            </a:r>
          </a:p>
          <a:p>
            <a:endParaRPr lang="en-US" b="1"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74B3AFB6-0FE4-256C-F48B-C1951694831D}"/>
              </a:ext>
            </a:extLst>
          </p:cNvPr>
          <p:cNvSpPr>
            <a:spLocks noGrp="1"/>
          </p:cNvSpPr>
          <p:nvPr>
            <p:ph sz="half" idx="1"/>
          </p:nvPr>
        </p:nvSpPr>
        <p:spPr>
          <a:xfrm>
            <a:off x="612648" y="2584058"/>
            <a:ext cx="4621553" cy="3159018"/>
          </a:xfrm>
        </p:spPr>
        <p:txBody>
          <a:bodyPr vert="horz" lIns="91440" tIns="45720" rIns="91440" bIns="45720" rtlCol="0">
            <a:normAutofit/>
          </a:bodyPr>
          <a:lstStyle/>
          <a:p>
            <a:pPr>
              <a:lnSpc>
                <a:spcPct val="110000"/>
              </a:lnSpc>
            </a:pPr>
            <a:r>
              <a:rPr lang="en-US" sz="1100" b="1"/>
              <a:t>is the process of creating a new user account in Oracle E-Business Suite. This allows a person to log in and access specific responsibilities and functions assigned to them.</a:t>
            </a:r>
          </a:p>
          <a:p>
            <a:pPr>
              <a:lnSpc>
                <a:spcPct val="110000"/>
              </a:lnSpc>
            </a:pPr>
            <a:r>
              <a:rPr lang="en-US" sz="1100" b="1"/>
              <a:t>System administrator→ Security →User→ Define</a:t>
            </a:r>
          </a:p>
          <a:p>
            <a:pPr>
              <a:lnSpc>
                <a:spcPct val="110000"/>
              </a:lnSpc>
            </a:pPr>
            <a:r>
              <a:rPr lang="en-US" sz="1100" b="1"/>
              <a:t>Add Responsibilities:</a:t>
            </a:r>
            <a:br>
              <a:rPr lang="en-US" sz="1100" b="1"/>
            </a:br>
            <a:r>
              <a:rPr lang="en-US" sz="1100" b="1"/>
              <a:t> In the lower part of the screen, assign the responsibilities (modules) the user will access, such as:</a:t>
            </a:r>
            <a:endParaRPr lang="en-US" sz="1100"/>
          </a:p>
          <a:p>
            <a:pPr lvl="1">
              <a:lnSpc>
                <a:spcPct val="110000"/>
              </a:lnSpc>
            </a:pPr>
            <a:r>
              <a:rPr lang="en-US" sz="1100"/>
              <a:t>Inventory</a:t>
            </a:r>
          </a:p>
          <a:p>
            <a:pPr lvl="1">
              <a:lnSpc>
                <a:spcPct val="110000"/>
              </a:lnSpc>
            </a:pPr>
            <a:r>
              <a:rPr lang="en-US" sz="1100"/>
              <a:t>Purchasing</a:t>
            </a:r>
          </a:p>
          <a:p>
            <a:pPr lvl="1">
              <a:lnSpc>
                <a:spcPct val="110000"/>
              </a:lnSpc>
            </a:pPr>
            <a:r>
              <a:rPr lang="en-US" sz="1100"/>
              <a:t>Payables</a:t>
            </a:r>
          </a:p>
          <a:p>
            <a:pPr lvl="1">
              <a:lnSpc>
                <a:spcPct val="110000"/>
              </a:lnSpc>
            </a:pPr>
            <a:r>
              <a:rPr lang="en-US" sz="1100"/>
              <a:t>System Administrator (for admins)</a:t>
            </a:r>
          </a:p>
          <a:p>
            <a:pPr marL="0">
              <a:lnSpc>
                <a:spcPct val="110000"/>
              </a:lnSpc>
            </a:pPr>
            <a:endParaRPr lang="en-US" sz="1100"/>
          </a:p>
        </p:txBody>
      </p:sp>
      <p:pic>
        <p:nvPicPr>
          <p:cNvPr id="5" name="Content Placeholder 4" descr="A screenshot of a computer">
            <a:extLst>
              <a:ext uri="{FF2B5EF4-FFF2-40B4-BE49-F238E27FC236}">
                <a16:creationId xmlns:a16="http://schemas.microsoft.com/office/drawing/2014/main" id="{21BA4B40-D2FE-69A6-67F9-89DB57EEFCF2}"/>
              </a:ext>
            </a:extLst>
          </p:cNvPr>
          <p:cNvPicPr>
            <a:picLocks noGrp="1" noChangeAspect="1"/>
          </p:cNvPicPr>
          <p:nvPr>
            <p:ph sz="half" idx="2"/>
          </p:nvPr>
        </p:nvPicPr>
        <p:blipFill>
          <a:blip r:embed="rId2"/>
          <a:stretch>
            <a:fillRect/>
          </a:stretch>
        </p:blipFill>
        <p:spPr>
          <a:xfrm>
            <a:off x="5691261" y="1517127"/>
            <a:ext cx="5837780" cy="3823745"/>
          </a:xfrm>
          <a:prstGeom prst="rect">
            <a:avLst/>
          </a:prstGeom>
        </p:spPr>
      </p:pic>
    </p:spTree>
    <p:extLst>
      <p:ext uri="{BB962C8B-B14F-4D97-AF65-F5344CB8AC3E}">
        <p14:creationId xmlns:p14="http://schemas.microsoft.com/office/powerpoint/2010/main" val="1491635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0412A-F5E7-B2C1-CCC4-A48CD74F3D40}"/>
              </a:ext>
            </a:extLst>
          </p:cNvPr>
          <p:cNvSpPr>
            <a:spLocks noGrp="1"/>
          </p:cNvSpPr>
          <p:nvPr>
            <p:ph type="title"/>
          </p:nvPr>
        </p:nvSpPr>
        <p:spPr>
          <a:xfrm>
            <a:off x="614678" y="548640"/>
            <a:ext cx="10872216" cy="1133856"/>
          </a:xfrm>
        </p:spPr>
        <p:txBody>
          <a:bodyPr vert="horz" lIns="91440" tIns="45720" rIns="91440" bIns="45720" rtlCol="0" anchor="t">
            <a:normAutofit/>
          </a:bodyPr>
          <a:lstStyle/>
          <a:p>
            <a:r>
              <a:rPr lang="en-US" b="1" kern="1200" cap="all">
                <a:solidFill>
                  <a:schemeClr val="tx1"/>
                </a:solidFill>
                <a:latin typeface="+mj-lt"/>
                <a:ea typeface="+mj-ea"/>
                <a:cs typeface="+mj-cs"/>
              </a:rPr>
              <a:t>Requests</a:t>
            </a:r>
            <a:endParaRPr lang="en-US" b="1" kern="1200">
              <a:solidFill>
                <a:schemeClr val="tx1"/>
              </a:solidFill>
              <a:latin typeface="+mj-lt"/>
              <a:ea typeface="+mj-ea"/>
              <a:cs typeface="+mj-cs"/>
            </a:endParaRPr>
          </a:p>
          <a:p>
            <a:endParaRPr lang="en-US" b="1" kern="1200">
              <a:solidFill>
                <a:schemeClr val="tx1"/>
              </a:solidFill>
              <a:latin typeface="+mj-lt"/>
              <a:ea typeface="+mj-ea"/>
              <a:cs typeface="+mj-cs"/>
            </a:endParaRPr>
          </a:p>
        </p:txBody>
      </p:sp>
      <p:pic>
        <p:nvPicPr>
          <p:cNvPr id="8" name="Content Placeholder 7" descr="A screenshot of a computer">
            <a:extLst>
              <a:ext uri="{FF2B5EF4-FFF2-40B4-BE49-F238E27FC236}">
                <a16:creationId xmlns:a16="http://schemas.microsoft.com/office/drawing/2014/main" id="{04BBF2EC-7BFE-09C1-0447-73F6C5E4976A}"/>
              </a:ext>
            </a:extLst>
          </p:cNvPr>
          <p:cNvPicPr>
            <a:picLocks noGrp="1" noChangeAspect="1"/>
          </p:cNvPicPr>
          <p:nvPr>
            <p:ph sz="half" idx="2"/>
          </p:nvPr>
        </p:nvPicPr>
        <p:blipFill>
          <a:blip r:embed="rId2"/>
          <a:stretch>
            <a:fillRect/>
          </a:stretch>
        </p:blipFill>
        <p:spPr>
          <a:xfrm>
            <a:off x="731520" y="1792223"/>
            <a:ext cx="6113926" cy="3240380"/>
          </a:xfrm>
          <a:prstGeom prst="rect">
            <a:avLst/>
          </a:prstGeom>
        </p:spPr>
      </p:pic>
      <p:sp>
        <p:nvSpPr>
          <p:cNvPr id="4" name="Content Placeholder 3">
            <a:extLst>
              <a:ext uri="{FF2B5EF4-FFF2-40B4-BE49-F238E27FC236}">
                <a16:creationId xmlns:a16="http://schemas.microsoft.com/office/drawing/2014/main" id="{8A2653A0-A91B-E595-846B-B1BCBB38CE53}"/>
              </a:ext>
            </a:extLst>
          </p:cNvPr>
          <p:cNvSpPr>
            <a:spLocks noGrp="1"/>
          </p:cNvSpPr>
          <p:nvPr>
            <p:ph sz="half" idx="1"/>
          </p:nvPr>
        </p:nvSpPr>
        <p:spPr>
          <a:xfrm>
            <a:off x="7177176" y="1792224"/>
            <a:ext cx="4307527" cy="4517136"/>
          </a:xfrm>
        </p:spPr>
        <p:txBody>
          <a:bodyPr vert="horz" lIns="91440" tIns="45720" rIns="91440" bIns="45720" rtlCol="0" anchor="t">
            <a:normAutofit/>
          </a:bodyPr>
          <a:lstStyle/>
          <a:p>
            <a:r>
              <a:rPr lang="en-US" sz="1800" b="1"/>
              <a:t>Requests</a:t>
            </a:r>
            <a:r>
              <a:rPr lang="en-US" sz="1800"/>
              <a:t> are used to run background processes or reports in Oracle E-Business Suite — like generating inventory reports, creating accounting entries, or processing purchase orders.</a:t>
            </a:r>
            <a:endParaRPr lang="en-US" sz="1800" b="1"/>
          </a:p>
          <a:p>
            <a:r>
              <a:rPr lang="en-US" sz="1800" b="1" dirty="0"/>
              <a:t>Types of Requests:</a:t>
            </a:r>
            <a:endParaRPr lang="en-US" sz="1800" dirty="0"/>
          </a:p>
          <a:p>
            <a:pPr lvl="1"/>
            <a:r>
              <a:rPr lang="en-US" b="1"/>
              <a:t>Single Request:</a:t>
            </a:r>
            <a:r>
              <a:rPr lang="en-US"/>
              <a:t> Run one process or report at a time.</a:t>
            </a:r>
          </a:p>
          <a:p>
            <a:pPr lvl="1"/>
            <a:r>
              <a:rPr lang="en-US" b="1"/>
              <a:t>Request Set:</a:t>
            </a:r>
            <a:r>
              <a:rPr lang="en-US"/>
              <a:t> A group of requests that run in sequence.</a:t>
            </a:r>
          </a:p>
          <a:p>
            <a:endParaRPr lang="en-US" sz="1800"/>
          </a:p>
        </p:txBody>
      </p:sp>
    </p:spTree>
    <p:extLst>
      <p:ext uri="{BB962C8B-B14F-4D97-AF65-F5344CB8AC3E}">
        <p14:creationId xmlns:p14="http://schemas.microsoft.com/office/powerpoint/2010/main" val="289286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94B25-002F-EB40-6855-66A75E776784}"/>
              </a:ext>
            </a:extLst>
          </p:cNvPr>
          <p:cNvSpPr>
            <a:spLocks noGrp="1"/>
          </p:cNvSpPr>
          <p:nvPr>
            <p:ph type="title"/>
          </p:nvPr>
        </p:nvSpPr>
        <p:spPr/>
        <p:txBody>
          <a:bodyPr/>
          <a:lstStyle/>
          <a:p>
            <a:pPr algn="ctr"/>
            <a:r>
              <a:rPr lang="en-US" dirty="0"/>
              <a:t>Inventory</a:t>
            </a:r>
            <a:endParaRPr lang="en-US" sz="2200" b="0" dirty="0">
              <a:latin typeface="Calibri"/>
              <a:ea typeface="Calibri"/>
              <a:cs typeface="Calibri"/>
            </a:endParaRPr>
          </a:p>
        </p:txBody>
      </p:sp>
      <p:sp>
        <p:nvSpPr>
          <p:cNvPr id="5" name="Text Placeholder 4">
            <a:extLst>
              <a:ext uri="{FF2B5EF4-FFF2-40B4-BE49-F238E27FC236}">
                <a16:creationId xmlns:a16="http://schemas.microsoft.com/office/drawing/2014/main" id="{2C19D78E-11B9-9046-9928-1A83CD87BE39}"/>
              </a:ext>
            </a:extLst>
          </p:cNvPr>
          <p:cNvSpPr>
            <a:spLocks noGrp="1"/>
          </p:cNvSpPr>
          <p:nvPr>
            <p:ph type="body" idx="1"/>
          </p:nvPr>
        </p:nvSpPr>
        <p:spPr>
          <a:xfrm>
            <a:off x="609600" y="1436114"/>
            <a:ext cx="5367993" cy="559834"/>
          </a:xfrm>
        </p:spPr>
        <p:txBody>
          <a:bodyPr>
            <a:normAutofit/>
          </a:bodyPr>
          <a:lstStyle/>
          <a:p>
            <a:r>
              <a:rPr lang="en-US" sz="2400" dirty="0"/>
              <a:t>A- Organization</a:t>
            </a:r>
            <a:r>
              <a:rPr lang="en-US" sz="2400" dirty="0">
                <a:ea typeface="+mn-lt"/>
                <a:cs typeface="+mn-lt"/>
              </a:rPr>
              <a:t> Setup</a:t>
            </a:r>
            <a:endParaRPr lang="en-US" sz="2400" dirty="0"/>
          </a:p>
        </p:txBody>
      </p:sp>
      <p:sp>
        <p:nvSpPr>
          <p:cNvPr id="3" name="Content Placeholder 2">
            <a:extLst>
              <a:ext uri="{FF2B5EF4-FFF2-40B4-BE49-F238E27FC236}">
                <a16:creationId xmlns:a16="http://schemas.microsoft.com/office/drawing/2014/main" id="{1128D2C0-0180-A543-3E91-8433A9D3A5A4}"/>
              </a:ext>
            </a:extLst>
          </p:cNvPr>
          <p:cNvSpPr>
            <a:spLocks noGrp="1"/>
          </p:cNvSpPr>
          <p:nvPr>
            <p:ph sz="half" idx="2"/>
          </p:nvPr>
        </p:nvSpPr>
        <p:spPr/>
        <p:txBody>
          <a:bodyPr vert="horz" lIns="91440" tIns="45720" rIns="91440" bIns="45720" rtlCol="0" anchor="t">
            <a:normAutofit fontScale="92500" lnSpcReduction="10000"/>
          </a:bodyPr>
          <a:lstStyle/>
          <a:p>
            <a:r>
              <a:rPr lang="en-US" b="1" dirty="0">
                <a:ea typeface="+mn-lt"/>
                <a:cs typeface="+mn-lt"/>
              </a:rPr>
              <a:t>Define Operating Unit</a:t>
            </a:r>
          </a:p>
          <a:p>
            <a:pPr lvl="1">
              <a:buFont typeface="Courier New" panose="020B0604020202020204" pitchFamily="34" charset="0"/>
              <a:buChar char="o"/>
            </a:pPr>
            <a:r>
              <a:rPr lang="en-US" dirty="0">
                <a:ea typeface="+mn-lt"/>
                <a:cs typeface="+mn-lt"/>
              </a:rPr>
              <a:t>Setup &gt; Organizations &gt; Organizations</a:t>
            </a:r>
          </a:p>
          <a:p>
            <a:r>
              <a:rPr lang="en-US" b="1" dirty="0">
                <a:ea typeface="+mn-lt"/>
                <a:cs typeface="+mn-lt"/>
              </a:rPr>
              <a:t>Create Inventory Organizations (A &amp; B)</a:t>
            </a:r>
          </a:p>
          <a:p>
            <a:pPr lvl="1">
              <a:buFont typeface="Courier New,monospace" panose="020B0604020202020204" pitchFamily="34" charset="0"/>
              <a:buChar char="o"/>
            </a:pPr>
            <a:r>
              <a:rPr lang="en-US" dirty="0">
                <a:ea typeface="+mn-lt"/>
                <a:cs typeface="+mn-lt"/>
              </a:rPr>
              <a:t>Setup &gt; Organizations &gt; Organizations</a:t>
            </a:r>
          </a:p>
          <a:p>
            <a:pPr lvl="1">
              <a:buFont typeface="Courier New" panose="020B0604020202020204" pitchFamily="34" charset="0"/>
              <a:buChar char="o"/>
            </a:pPr>
            <a:r>
              <a:rPr lang="en-US" dirty="0"/>
              <a:t>Example:</a:t>
            </a:r>
            <a:endParaRPr lang="en-US">
              <a:ea typeface="+mn-lt"/>
              <a:cs typeface="+mn-lt"/>
            </a:endParaRPr>
          </a:p>
          <a:p>
            <a:pPr lvl="2">
              <a:buFont typeface="Wingdings" panose="020B0604020202020204" pitchFamily="34" charset="0"/>
              <a:buChar char="§"/>
            </a:pPr>
            <a:r>
              <a:rPr lang="en-US" b="1" dirty="0">
                <a:ea typeface="+mn-lt"/>
                <a:cs typeface="+mn-lt"/>
              </a:rPr>
              <a:t>Org A</a:t>
            </a:r>
            <a:r>
              <a:rPr lang="en-US" dirty="0">
                <a:ea typeface="+mn-lt"/>
                <a:cs typeface="+mn-lt"/>
              </a:rPr>
              <a:t> → Central Warehouse (Main Receiving)</a:t>
            </a:r>
            <a:endParaRPr lang="en-US" dirty="0"/>
          </a:p>
          <a:p>
            <a:pPr lvl="2">
              <a:buFont typeface="Wingdings" panose="020B0604020202020204" pitchFamily="34" charset="0"/>
              <a:buChar char="§"/>
            </a:pPr>
            <a:r>
              <a:rPr lang="en-US" b="1" dirty="0">
                <a:ea typeface="+mn-lt"/>
                <a:cs typeface="+mn-lt"/>
              </a:rPr>
              <a:t>Org B</a:t>
            </a:r>
            <a:r>
              <a:rPr lang="en-US" dirty="0">
                <a:ea typeface="+mn-lt"/>
                <a:cs typeface="+mn-lt"/>
              </a:rPr>
              <a:t> → Factory (Manufacturing Site)</a:t>
            </a:r>
            <a:endParaRPr lang="en-US" dirty="0"/>
          </a:p>
          <a:p>
            <a:r>
              <a:rPr lang="en-US" sz="1900" b="1" dirty="0">
                <a:ea typeface="+mn-lt"/>
                <a:cs typeface="+mn-lt"/>
              </a:rPr>
              <a:t>Shipping Network</a:t>
            </a:r>
            <a:endParaRPr lang="en-US" sz="1900" dirty="0">
              <a:ea typeface="+mn-lt"/>
              <a:cs typeface="+mn-lt"/>
            </a:endParaRPr>
          </a:p>
          <a:p>
            <a:pPr lvl="1">
              <a:buFont typeface="Courier New,monospace" panose="020B0604020202020204" pitchFamily="34" charset="0"/>
              <a:buChar char="o"/>
            </a:pPr>
            <a:r>
              <a:rPr lang="en-US" sz="1700" dirty="0">
                <a:ea typeface="+mn-lt"/>
                <a:cs typeface="+mn-lt"/>
              </a:rPr>
              <a:t>Setup &gt; Organizations &gt; Shipping Networks</a:t>
            </a:r>
          </a:p>
          <a:p>
            <a:pPr lvl="1">
              <a:buFont typeface="Courier New,monospace" panose="020B0604020202020204" pitchFamily="34" charset="0"/>
              <a:buChar char="o"/>
            </a:pPr>
            <a:r>
              <a:rPr lang="en-US" sz="1700" dirty="0">
                <a:ea typeface="+mn-lt"/>
                <a:cs typeface="+mn-lt"/>
              </a:rPr>
              <a:t>For each direction (A ➝ B and B ➝ A):</a:t>
            </a:r>
            <a:endParaRPr lang="en-US" dirty="0"/>
          </a:p>
        </p:txBody>
      </p:sp>
      <p:pic>
        <p:nvPicPr>
          <p:cNvPr id="7" name="Content Placeholder 6" descr="A screenshot of a computer">
            <a:extLst>
              <a:ext uri="{FF2B5EF4-FFF2-40B4-BE49-F238E27FC236}">
                <a16:creationId xmlns:a16="http://schemas.microsoft.com/office/drawing/2014/main" id="{8924FE02-E740-C5A5-7387-87FD958CCC0F}"/>
              </a:ext>
            </a:extLst>
          </p:cNvPr>
          <p:cNvPicPr>
            <a:picLocks noGrp="1" noChangeAspect="1"/>
          </p:cNvPicPr>
          <p:nvPr>
            <p:ph sz="quarter" idx="4"/>
          </p:nvPr>
        </p:nvPicPr>
        <p:blipFill>
          <a:blip r:embed="rId2"/>
          <a:stretch>
            <a:fillRect/>
          </a:stretch>
        </p:blipFill>
        <p:spPr>
          <a:xfrm>
            <a:off x="6093372" y="1680120"/>
            <a:ext cx="5787532" cy="4469189"/>
          </a:xfrm>
        </p:spPr>
      </p:pic>
    </p:spTree>
    <p:extLst>
      <p:ext uri="{BB962C8B-B14F-4D97-AF65-F5344CB8AC3E}">
        <p14:creationId xmlns:p14="http://schemas.microsoft.com/office/powerpoint/2010/main" val="91181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99C8C-548B-3834-4693-C4D10029319B}"/>
              </a:ext>
            </a:extLst>
          </p:cNvPr>
          <p:cNvSpPr>
            <a:spLocks noGrp="1"/>
          </p:cNvSpPr>
          <p:nvPr>
            <p:ph type="title"/>
          </p:nvPr>
        </p:nvSpPr>
        <p:spPr>
          <a:xfrm>
            <a:off x="614678" y="548640"/>
            <a:ext cx="10872216" cy="1133856"/>
          </a:xfrm>
        </p:spPr>
        <p:txBody>
          <a:bodyPr vert="horz" lIns="91440" tIns="45720" rIns="91440" bIns="45720" rtlCol="0" anchor="t">
            <a:normAutofit/>
          </a:bodyPr>
          <a:lstStyle/>
          <a:p>
            <a:r>
              <a:rPr lang="en-US" sz="2400" b="1" kern="1200" cap="all" dirty="0">
                <a:latin typeface="+mj-lt"/>
                <a:ea typeface="+mj-ea"/>
                <a:cs typeface="+mj-cs"/>
              </a:rPr>
              <a:t>b- </a:t>
            </a:r>
            <a:r>
              <a:rPr lang="en-US" sz="2400" cap="all" dirty="0"/>
              <a:t>Item</a:t>
            </a:r>
            <a:r>
              <a:rPr lang="en-US" sz="2400" b="1" kern="1200" cap="all" dirty="0">
                <a:latin typeface="+mj-lt"/>
                <a:ea typeface="+mj-ea"/>
                <a:cs typeface="+mj-cs"/>
              </a:rPr>
              <a:t> SETUP</a:t>
            </a:r>
            <a:endParaRPr lang="en-US" sz="2400" b="1" kern="1200" dirty="0">
              <a:latin typeface="+mj-lt"/>
            </a:endParaRPr>
          </a:p>
        </p:txBody>
      </p:sp>
      <p:pic>
        <p:nvPicPr>
          <p:cNvPr id="7" name="Content Placeholder 6" descr="A screenshot of a computer&#10;&#10;AI-generated content may be incorrect.">
            <a:extLst>
              <a:ext uri="{FF2B5EF4-FFF2-40B4-BE49-F238E27FC236}">
                <a16:creationId xmlns:a16="http://schemas.microsoft.com/office/drawing/2014/main" id="{83EE7B25-41D9-7479-E7A7-5DC839D8AAFB}"/>
              </a:ext>
            </a:extLst>
          </p:cNvPr>
          <p:cNvPicPr>
            <a:picLocks noGrp="1" noChangeAspect="1"/>
          </p:cNvPicPr>
          <p:nvPr>
            <p:ph sz="half" idx="2"/>
          </p:nvPr>
        </p:nvPicPr>
        <p:blipFill>
          <a:blip r:embed="rId2"/>
          <a:srcRect l="679" r="260"/>
          <a:stretch/>
        </p:blipFill>
        <p:spPr>
          <a:xfrm>
            <a:off x="731520" y="1792223"/>
            <a:ext cx="6113926" cy="4258596"/>
          </a:xfrm>
          <a:prstGeom prst="rect">
            <a:avLst/>
          </a:prstGeom>
        </p:spPr>
      </p:pic>
      <p:sp>
        <p:nvSpPr>
          <p:cNvPr id="4" name="Content Placeholder 3">
            <a:extLst>
              <a:ext uri="{FF2B5EF4-FFF2-40B4-BE49-F238E27FC236}">
                <a16:creationId xmlns:a16="http://schemas.microsoft.com/office/drawing/2014/main" id="{F72D905A-1F25-2FB0-D27E-E6105BA4D119}"/>
              </a:ext>
            </a:extLst>
          </p:cNvPr>
          <p:cNvSpPr>
            <a:spLocks noGrp="1"/>
          </p:cNvSpPr>
          <p:nvPr>
            <p:ph sz="half" idx="1"/>
          </p:nvPr>
        </p:nvSpPr>
        <p:spPr>
          <a:xfrm>
            <a:off x="7177176" y="1792224"/>
            <a:ext cx="4307527" cy="4517136"/>
          </a:xfrm>
        </p:spPr>
        <p:txBody>
          <a:bodyPr vert="horz" lIns="91440" tIns="45720" rIns="91440" bIns="45720" rtlCol="0" anchor="t">
            <a:normAutofit/>
          </a:bodyPr>
          <a:lstStyle/>
          <a:p>
            <a:r>
              <a:rPr lang="en-US" sz="1800" dirty="0"/>
              <a:t>This step is where you define your </a:t>
            </a:r>
            <a:r>
              <a:rPr lang="en-US" sz="1800" b="1" dirty="0"/>
              <a:t>finished products</a:t>
            </a:r>
            <a:r>
              <a:rPr lang="en-US" sz="1800" dirty="0"/>
              <a:t> (like engines, batteries, lights) and </a:t>
            </a:r>
            <a:r>
              <a:rPr lang="en-US" sz="1800" b="1" dirty="0"/>
              <a:t>raw materials</a:t>
            </a:r>
            <a:r>
              <a:rPr lang="en-US" sz="1800" dirty="0"/>
              <a:t> (components used in manufacturing) so they can be tracked in your inventory and used in transactions.</a:t>
            </a:r>
          </a:p>
          <a:p>
            <a:r>
              <a:rPr lang="en-US" sz="1800" b="1" dirty="0"/>
              <a:t>Items &gt; Master Items</a:t>
            </a:r>
          </a:p>
          <a:p>
            <a:r>
              <a:rPr lang="en-US" sz="1800" b="1" dirty="0"/>
              <a:t>Example</a:t>
            </a:r>
          </a:p>
          <a:p>
            <a:pPr lvl="1"/>
            <a:r>
              <a:rPr lang="en-US" dirty="0"/>
              <a:t>Motor Engine 1800cc</a:t>
            </a:r>
            <a:endParaRPr lang="en-US"/>
          </a:p>
          <a:p>
            <a:pPr lvl="1"/>
            <a:r>
              <a:rPr lang="en-US" dirty="0"/>
              <a:t>Piston</a:t>
            </a:r>
            <a:endParaRPr lang="en-US"/>
          </a:p>
        </p:txBody>
      </p:sp>
    </p:spTree>
    <p:extLst>
      <p:ext uri="{BB962C8B-B14F-4D97-AF65-F5344CB8AC3E}">
        <p14:creationId xmlns:p14="http://schemas.microsoft.com/office/powerpoint/2010/main" val="1225822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817B-77DB-3302-65E0-5A32B6338B30}"/>
              </a:ext>
            </a:extLst>
          </p:cNvPr>
          <p:cNvSpPr>
            <a:spLocks noGrp="1"/>
          </p:cNvSpPr>
          <p:nvPr>
            <p:ph type="title"/>
          </p:nvPr>
        </p:nvSpPr>
        <p:spPr/>
        <p:txBody>
          <a:bodyPr/>
          <a:lstStyle/>
          <a:p>
            <a:r>
              <a:rPr lang="en-US" sz="2400" cap="all" dirty="0"/>
              <a:t>C-Transactions</a:t>
            </a:r>
          </a:p>
        </p:txBody>
      </p:sp>
      <p:sp>
        <p:nvSpPr>
          <p:cNvPr id="3" name="Content Placeholder 2">
            <a:extLst>
              <a:ext uri="{FF2B5EF4-FFF2-40B4-BE49-F238E27FC236}">
                <a16:creationId xmlns:a16="http://schemas.microsoft.com/office/drawing/2014/main" id="{2F0F4027-50AB-110A-0F51-F9EEFC70DBD8}"/>
              </a:ext>
            </a:extLst>
          </p:cNvPr>
          <p:cNvSpPr>
            <a:spLocks noGrp="1"/>
          </p:cNvSpPr>
          <p:nvPr>
            <p:ph sz="half" idx="1"/>
          </p:nvPr>
        </p:nvSpPr>
        <p:spPr/>
        <p:txBody>
          <a:bodyPr vert="horz" lIns="91440" tIns="45720" rIns="91440" bIns="45720" rtlCol="0" anchor="t">
            <a:normAutofit fontScale="85000" lnSpcReduction="10000"/>
          </a:bodyPr>
          <a:lstStyle/>
          <a:p>
            <a:r>
              <a:rPr lang="en-US" dirty="0">
                <a:ea typeface="+mn-lt"/>
                <a:cs typeface="+mn-lt"/>
              </a:rPr>
              <a:t>In Oracle Inventory, </a:t>
            </a:r>
            <a:r>
              <a:rPr lang="en-US" b="1" dirty="0">
                <a:ea typeface="+mn-lt"/>
                <a:cs typeface="+mn-lt"/>
              </a:rPr>
              <a:t>Transactions</a:t>
            </a:r>
            <a:r>
              <a:rPr lang="en-US" dirty="0">
                <a:ea typeface="+mn-lt"/>
                <a:cs typeface="+mn-lt"/>
              </a:rPr>
              <a:t> refer to </a:t>
            </a:r>
            <a:r>
              <a:rPr lang="en-US" b="1" dirty="0">
                <a:ea typeface="+mn-lt"/>
                <a:cs typeface="+mn-lt"/>
              </a:rPr>
              <a:t>movements of items</a:t>
            </a:r>
            <a:r>
              <a:rPr lang="en-US" dirty="0">
                <a:ea typeface="+mn-lt"/>
                <a:cs typeface="+mn-lt"/>
              </a:rPr>
              <a:t> in or out of inventory, or between different locations/orgs. These are the backbone of your manufacturing company (BM7) operations — like receiving raw materials, transferring between warehouses, or issuing parts to production.</a:t>
            </a:r>
            <a:endParaRPr lang="en-US">
              <a:ea typeface="+mn-lt"/>
              <a:cs typeface="+mn-lt"/>
            </a:endParaRPr>
          </a:p>
          <a:p>
            <a:r>
              <a:rPr lang="en-US" b="1" dirty="0">
                <a:ea typeface="+mn-lt"/>
                <a:cs typeface="+mn-lt"/>
              </a:rPr>
              <a:t>Transaction Types </a:t>
            </a:r>
          </a:p>
          <a:p>
            <a:pPr lvl="1">
              <a:buFont typeface="Courier New" panose="020B0604020202020204" pitchFamily="34" charset="0"/>
              <a:buChar char="o"/>
            </a:pPr>
            <a:r>
              <a:rPr lang="en-US" dirty="0">
                <a:ea typeface="+mn-lt"/>
                <a:cs typeface="+mn-lt"/>
              </a:rPr>
              <a:t>Miscellaneous Receipt</a:t>
            </a:r>
          </a:p>
          <a:p>
            <a:pPr lvl="1">
              <a:buFont typeface="Courier New" panose="020B0604020202020204" pitchFamily="34" charset="0"/>
              <a:buChar char="o"/>
            </a:pPr>
            <a:r>
              <a:rPr lang="en-US" dirty="0">
                <a:ea typeface="+mn-lt"/>
                <a:cs typeface="+mn-lt"/>
              </a:rPr>
              <a:t>Miscellaneous Issue</a:t>
            </a:r>
          </a:p>
          <a:p>
            <a:pPr lvl="1">
              <a:buFont typeface="Courier New" panose="020B0604020202020204" pitchFamily="34" charset="0"/>
              <a:buChar char="o"/>
            </a:pPr>
            <a:r>
              <a:rPr lang="en-US" dirty="0">
                <a:ea typeface="+mn-lt"/>
                <a:cs typeface="+mn-lt"/>
              </a:rPr>
              <a:t>Inter-Org Transfer</a:t>
            </a:r>
          </a:p>
          <a:p>
            <a:pPr lvl="1">
              <a:buFont typeface="Courier New" panose="020B0604020202020204" pitchFamily="34" charset="0"/>
              <a:buChar char="o"/>
            </a:pPr>
            <a:r>
              <a:rPr lang="en-US" dirty="0">
                <a:ea typeface="+mn-lt"/>
                <a:cs typeface="+mn-lt"/>
              </a:rPr>
              <a:t>Sub-inventory Transfer</a:t>
            </a:r>
          </a:p>
          <a:p>
            <a:pPr lvl="1">
              <a:buFont typeface="Courier New" panose="020B0604020202020204" pitchFamily="34" charset="0"/>
              <a:buChar char="o"/>
            </a:pPr>
            <a:r>
              <a:rPr lang="en-US" dirty="0">
                <a:ea typeface="+mn-lt"/>
                <a:cs typeface="+mn-lt"/>
              </a:rPr>
              <a:t>Receiving Transactions</a:t>
            </a:r>
            <a:endParaRPr lang="en-US"/>
          </a:p>
        </p:txBody>
      </p:sp>
      <p:pic>
        <p:nvPicPr>
          <p:cNvPr id="5" name="Content Placeholder 4" descr="A screenshot of a computer&#10;&#10;AI-generated content may be incorrect.">
            <a:extLst>
              <a:ext uri="{FF2B5EF4-FFF2-40B4-BE49-F238E27FC236}">
                <a16:creationId xmlns:a16="http://schemas.microsoft.com/office/drawing/2014/main" id="{927448BF-57C1-B487-76D4-0204F2D289CE}"/>
              </a:ext>
            </a:extLst>
          </p:cNvPr>
          <p:cNvPicPr>
            <a:picLocks noGrp="1" noChangeAspect="1"/>
          </p:cNvPicPr>
          <p:nvPr>
            <p:ph sz="half" idx="2"/>
          </p:nvPr>
        </p:nvPicPr>
        <p:blipFill>
          <a:blip r:embed="rId2"/>
          <a:stretch>
            <a:fillRect/>
          </a:stretch>
        </p:blipFill>
        <p:spPr>
          <a:xfrm>
            <a:off x="5791202" y="1118900"/>
            <a:ext cx="6206355" cy="5186720"/>
          </a:xfrm>
        </p:spPr>
      </p:pic>
    </p:spTree>
    <p:extLst>
      <p:ext uri="{BB962C8B-B14F-4D97-AF65-F5344CB8AC3E}">
        <p14:creationId xmlns:p14="http://schemas.microsoft.com/office/powerpoint/2010/main" val="274446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623BDD-B2A6-0A26-60C9-954652771B18}"/>
              </a:ext>
            </a:extLst>
          </p:cNvPr>
          <p:cNvSpPr>
            <a:spLocks noGrp="1"/>
          </p:cNvSpPr>
          <p:nvPr>
            <p:ph type="title"/>
          </p:nvPr>
        </p:nvSpPr>
        <p:spPr>
          <a:xfrm>
            <a:off x="614679" y="548640"/>
            <a:ext cx="4779572" cy="2067705"/>
          </a:xfrm>
        </p:spPr>
        <p:txBody>
          <a:bodyPr vert="horz" lIns="91440" tIns="45720" rIns="91440" bIns="45720" rtlCol="0" anchor="t">
            <a:normAutofit/>
          </a:bodyPr>
          <a:lstStyle/>
          <a:p>
            <a:r>
              <a:rPr lang="en-US" sz="3200"/>
              <a:t>Some Elements</a:t>
            </a:r>
          </a:p>
        </p:txBody>
      </p:sp>
      <p:pic>
        <p:nvPicPr>
          <p:cNvPr id="13" name="Graphic 12" descr="Box trolley">
            <a:extLst>
              <a:ext uri="{FF2B5EF4-FFF2-40B4-BE49-F238E27FC236}">
                <a16:creationId xmlns:a16="http://schemas.microsoft.com/office/drawing/2014/main" id="{C50492BF-916E-37EA-B68B-FF83F8C997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520" y="2976281"/>
            <a:ext cx="3333077" cy="3333077"/>
          </a:xfrm>
          <a:prstGeom prst="rect">
            <a:avLst/>
          </a:prstGeom>
        </p:spPr>
      </p:pic>
      <p:sp>
        <p:nvSpPr>
          <p:cNvPr id="3" name="Content Placeholder 2">
            <a:extLst>
              <a:ext uri="{FF2B5EF4-FFF2-40B4-BE49-F238E27FC236}">
                <a16:creationId xmlns:a16="http://schemas.microsoft.com/office/drawing/2014/main" id="{0EA8A13E-20F5-F5CE-A661-B8E582A774BD}"/>
              </a:ext>
            </a:extLst>
          </p:cNvPr>
          <p:cNvSpPr>
            <a:spLocks noGrp="1"/>
          </p:cNvSpPr>
          <p:nvPr>
            <p:ph sz="half" idx="1"/>
          </p:nvPr>
        </p:nvSpPr>
        <p:spPr>
          <a:xfrm>
            <a:off x="6030551" y="548638"/>
            <a:ext cx="5546770" cy="5760721"/>
          </a:xfrm>
        </p:spPr>
        <p:txBody>
          <a:bodyPr vert="horz" lIns="91440" tIns="45720" rIns="91440" bIns="45720" rtlCol="0" anchor="t">
            <a:normAutofit/>
          </a:bodyPr>
          <a:lstStyle/>
          <a:p>
            <a:pPr>
              <a:lnSpc>
                <a:spcPct val="110000"/>
              </a:lnSpc>
            </a:pPr>
            <a:r>
              <a:rPr lang="en-US" sz="1300" b="1"/>
              <a:t>Move Order</a:t>
            </a:r>
          </a:p>
          <a:p>
            <a:pPr lvl="1">
              <a:lnSpc>
                <a:spcPct val="110000"/>
              </a:lnSpc>
            </a:pPr>
            <a:r>
              <a:rPr lang="en-US" sz="1300" b="1"/>
              <a:t>Definition</a:t>
            </a:r>
            <a:r>
              <a:rPr lang="en-US" sz="1300"/>
              <a:t>: A </a:t>
            </a:r>
            <a:r>
              <a:rPr lang="en-US" sz="1300" b="1"/>
              <a:t>formal request</a:t>
            </a:r>
            <a:r>
              <a:rPr lang="en-US" sz="1300"/>
              <a:t> to move stock inside the warehouse or between sub-inventories.</a:t>
            </a:r>
          </a:p>
          <a:p>
            <a:pPr lvl="1">
              <a:lnSpc>
                <a:spcPct val="110000"/>
              </a:lnSpc>
            </a:pPr>
            <a:r>
              <a:rPr lang="en-US" sz="1300" b="1"/>
              <a:t>Types</a:t>
            </a:r>
            <a:r>
              <a:rPr lang="en-US" sz="1300"/>
              <a:t>:</a:t>
            </a:r>
          </a:p>
          <a:p>
            <a:pPr lvl="2">
              <a:lnSpc>
                <a:spcPct val="110000"/>
              </a:lnSpc>
            </a:pPr>
            <a:r>
              <a:rPr lang="en-US" sz="1300" b="1"/>
              <a:t>Requisition Move Order</a:t>
            </a:r>
            <a:r>
              <a:rPr lang="en-US" sz="1300"/>
              <a:t>: Employee requests items.</a:t>
            </a:r>
          </a:p>
          <a:p>
            <a:pPr lvl="2">
              <a:lnSpc>
                <a:spcPct val="110000"/>
              </a:lnSpc>
            </a:pPr>
            <a:r>
              <a:rPr lang="en-US" sz="1300" b="1"/>
              <a:t>Pick Wave Move Order</a:t>
            </a:r>
            <a:r>
              <a:rPr lang="en-US" sz="1300"/>
              <a:t>: For sales order fulfillment.</a:t>
            </a:r>
          </a:p>
          <a:p>
            <a:pPr lvl="2">
              <a:lnSpc>
                <a:spcPct val="110000"/>
              </a:lnSpc>
            </a:pPr>
            <a:r>
              <a:rPr lang="en-US" sz="1300" b="1"/>
              <a:t>Replenishment Move Order</a:t>
            </a:r>
            <a:r>
              <a:rPr lang="en-US" sz="1300"/>
              <a:t>: Automatic restocking</a:t>
            </a:r>
          </a:p>
          <a:p>
            <a:pPr lvl="1">
              <a:lnSpc>
                <a:spcPct val="110000"/>
              </a:lnSpc>
            </a:pPr>
            <a:r>
              <a:rPr lang="en-US" sz="1300" b="1"/>
              <a:t>Navigate To</a:t>
            </a:r>
            <a:r>
              <a:rPr lang="en-US" sz="1300"/>
              <a:t>:</a:t>
            </a:r>
            <a:br>
              <a:rPr lang="en-US" sz="1300"/>
            </a:br>
            <a:r>
              <a:rPr lang="en-US" sz="1300"/>
              <a:t> Inventory &gt; Move Orders &gt; Transact Move Orders</a:t>
            </a:r>
          </a:p>
          <a:p>
            <a:pPr>
              <a:lnSpc>
                <a:spcPct val="110000"/>
              </a:lnSpc>
            </a:pPr>
            <a:r>
              <a:rPr lang="en-US" sz="1300" b="1"/>
              <a:t>On-Hand Quantity</a:t>
            </a:r>
          </a:p>
          <a:p>
            <a:pPr lvl="1">
              <a:lnSpc>
                <a:spcPct val="110000"/>
              </a:lnSpc>
            </a:pPr>
            <a:r>
              <a:rPr lang="en-US" sz="1300" b="1"/>
              <a:t>Definition</a:t>
            </a:r>
            <a:r>
              <a:rPr lang="en-US" sz="1300"/>
              <a:t>: Shows how many items are currently in stock.</a:t>
            </a:r>
          </a:p>
          <a:p>
            <a:pPr lvl="1">
              <a:lnSpc>
                <a:spcPct val="110000"/>
              </a:lnSpc>
            </a:pPr>
            <a:r>
              <a:rPr lang="en-US" sz="1300" b="1"/>
              <a:t>Includes</a:t>
            </a:r>
            <a:r>
              <a:rPr lang="en-US" sz="1300"/>
              <a:t>: Reserved, Available, Sub-inventory, Locator, Lot, Serial</a:t>
            </a:r>
          </a:p>
          <a:p>
            <a:pPr lvl="1">
              <a:lnSpc>
                <a:spcPct val="110000"/>
              </a:lnSpc>
            </a:pPr>
            <a:r>
              <a:rPr lang="en-US" sz="1300" b="1"/>
              <a:t>View Path</a:t>
            </a:r>
            <a:r>
              <a:rPr lang="en-US" sz="1300"/>
              <a:t>:</a:t>
            </a:r>
          </a:p>
          <a:p>
            <a:pPr lvl="2">
              <a:lnSpc>
                <a:spcPct val="110000"/>
              </a:lnSpc>
            </a:pPr>
            <a:r>
              <a:rPr lang="en-US" sz="1300"/>
              <a:t>Inventory &gt; On-hand, Availability &gt; On-Hand Quantity</a:t>
            </a:r>
          </a:p>
          <a:p>
            <a:pPr lvl="1">
              <a:lnSpc>
                <a:spcPct val="110000"/>
              </a:lnSpc>
            </a:pPr>
            <a:r>
              <a:rPr lang="en-US" sz="1300" b="1"/>
              <a:t>Filters</a:t>
            </a:r>
            <a:r>
              <a:rPr lang="en-US" sz="1300"/>
              <a:t>:</a:t>
            </a:r>
          </a:p>
          <a:p>
            <a:pPr lvl="2">
              <a:lnSpc>
                <a:spcPct val="110000"/>
              </a:lnSpc>
            </a:pPr>
            <a:r>
              <a:rPr lang="en-US" sz="1300"/>
              <a:t>Inventory Org</a:t>
            </a:r>
          </a:p>
          <a:p>
            <a:pPr lvl="2">
              <a:lnSpc>
                <a:spcPct val="110000"/>
              </a:lnSpc>
            </a:pPr>
            <a:r>
              <a:rPr lang="en-US" sz="1300"/>
              <a:t>Sub-inventory</a:t>
            </a:r>
          </a:p>
          <a:p>
            <a:pPr lvl="2">
              <a:lnSpc>
                <a:spcPct val="110000"/>
              </a:lnSpc>
            </a:pPr>
            <a:r>
              <a:rPr lang="en-US" sz="1300"/>
              <a:t>Item</a:t>
            </a:r>
          </a:p>
          <a:p>
            <a:pPr lvl="2">
              <a:lnSpc>
                <a:spcPct val="110000"/>
              </a:lnSpc>
            </a:pPr>
            <a:r>
              <a:rPr lang="en-US" sz="1300"/>
              <a:t>Locator/Lot/Serial</a:t>
            </a:r>
          </a:p>
          <a:p>
            <a:pPr>
              <a:lnSpc>
                <a:spcPct val="110000"/>
              </a:lnSpc>
            </a:pPr>
            <a:endParaRPr lang="en-US" sz="1300"/>
          </a:p>
          <a:p>
            <a:pPr>
              <a:lnSpc>
                <a:spcPct val="110000"/>
              </a:lnSpc>
            </a:pPr>
            <a:endParaRPr lang="en-US" sz="1300"/>
          </a:p>
          <a:p>
            <a:pPr>
              <a:lnSpc>
                <a:spcPct val="110000"/>
              </a:lnSpc>
            </a:pPr>
            <a:endParaRPr lang="en-US" sz="1300"/>
          </a:p>
          <a:p>
            <a:pPr>
              <a:lnSpc>
                <a:spcPct val="110000"/>
              </a:lnSpc>
            </a:pPr>
            <a:endParaRPr lang="en-US" sz="1300"/>
          </a:p>
          <a:p>
            <a:pPr>
              <a:lnSpc>
                <a:spcPct val="110000"/>
              </a:lnSpc>
            </a:pPr>
            <a:endParaRPr lang="en-US" sz="1300"/>
          </a:p>
        </p:txBody>
      </p:sp>
    </p:spTree>
    <p:extLst>
      <p:ext uri="{BB962C8B-B14F-4D97-AF65-F5344CB8AC3E}">
        <p14:creationId xmlns:p14="http://schemas.microsoft.com/office/powerpoint/2010/main" val="156297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A466FCC-26A6-AD0C-513D-472AAABE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79278-6DD3-CD23-6D30-F9A1D8999989}"/>
              </a:ext>
            </a:extLst>
          </p:cNvPr>
          <p:cNvSpPr>
            <a:spLocks noGrp="1"/>
          </p:cNvSpPr>
          <p:nvPr>
            <p:ph type="title"/>
          </p:nvPr>
        </p:nvSpPr>
        <p:spPr>
          <a:xfrm>
            <a:off x="612650" y="1252728"/>
            <a:ext cx="2905613" cy="4768815"/>
          </a:xfrm>
        </p:spPr>
        <p:txBody>
          <a:bodyPr vert="horz" lIns="91440" tIns="45720" rIns="91440" bIns="45720" rtlCol="0" anchor="t">
            <a:normAutofit/>
          </a:bodyPr>
          <a:lstStyle/>
          <a:p>
            <a:r>
              <a:rPr lang="en-US" sz="3200" b="1" kern="1200" dirty="0">
                <a:solidFill>
                  <a:schemeClr val="tx1"/>
                </a:solidFill>
                <a:latin typeface="+mj-lt"/>
                <a:ea typeface="+mj-ea"/>
                <a:cs typeface="+mj-cs"/>
              </a:rPr>
              <a:t>Inventory Control</a:t>
            </a:r>
          </a:p>
        </p:txBody>
      </p:sp>
      <p:graphicFrame>
        <p:nvGraphicFramePr>
          <p:cNvPr id="5" name="Content Placeholder 2">
            <a:extLst>
              <a:ext uri="{FF2B5EF4-FFF2-40B4-BE49-F238E27FC236}">
                <a16:creationId xmlns:a16="http://schemas.microsoft.com/office/drawing/2014/main" id="{C3396504-E677-C224-0F04-47F7527461F0}"/>
              </a:ext>
            </a:extLst>
          </p:cNvPr>
          <p:cNvGraphicFramePr>
            <a:graphicFrameLocks noGrp="1"/>
          </p:cNvGraphicFramePr>
          <p:nvPr>
            <p:ph sz="half" idx="1"/>
            <p:extLst>
              <p:ext uri="{D42A27DB-BD31-4B8C-83A1-F6EECF244321}">
                <p14:modId xmlns:p14="http://schemas.microsoft.com/office/powerpoint/2010/main" val="3715290358"/>
              </p:ext>
            </p:extLst>
          </p:nvPr>
        </p:nvGraphicFramePr>
        <p:xfrm>
          <a:off x="3298897" y="385625"/>
          <a:ext cx="8744892" cy="4689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83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CCB5-3E23-ECCD-03A7-7B3AA6DF1C75}"/>
              </a:ext>
            </a:extLst>
          </p:cNvPr>
          <p:cNvSpPr>
            <a:spLocks noGrp="1"/>
          </p:cNvSpPr>
          <p:nvPr>
            <p:ph type="title"/>
          </p:nvPr>
        </p:nvSpPr>
        <p:spPr/>
        <p:txBody>
          <a:bodyPr/>
          <a:lstStyle/>
          <a:p>
            <a:pPr algn="ctr"/>
            <a:r>
              <a:rPr lang="en-US" dirty="0">
                <a:ea typeface="+mj-lt"/>
                <a:cs typeface="+mj-lt"/>
              </a:rPr>
              <a:t>Purchasing</a:t>
            </a:r>
            <a:endParaRPr lang="en-US"/>
          </a:p>
        </p:txBody>
      </p:sp>
      <p:sp>
        <p:nvSpPr>
          <p:cNvPr id="3" name="Content Placeholder 2">
            <a:extLst>
              <a:ext uri="{FF2B5EF4-FFF2-40B4-BE49-F238E27FC236}">
                <a16:creationId xmlns:a16="http://schemas.microsoft.com/office/drawing/2014/main" id="{FBA34A6E-05E2-2220-1945-49941F023B99}"/>
              </a:ext>
            </a:extLst>
          </p:cNvPr>
          <p:cNvSpPr>
            <a:spLocks noGrp="1"/>
          </p:cNvSpPr>
          <p:nvPr>
            <p:ph sz="half" idx="1"/>
          </p:nvPr>
        </p:nvSpPr>
        <p:spPr/>
        <p:txBody>
          <a:bodyPr vert="horz" lIns="91440" tIns="45720" rIns="91440" bIns="45720" rtlCol="0" anchor="t">
            <a:normAutofit fontScale="85000" lnSpcReduction="20000"/>
          </a:bodyPr>
          <a:lstStyle/>
          <a:p>
            <a:r>
              <a:rPr lang="en-US" b="1" dirty="0"/>
              <a:t>What is The Purchasing?</a:t>
            </a:r>
            <a:endParaRPr lang="en-US" dirty="0"/>
          </a:p>
          <a:p>
            <a:pPr lvl="1">
              <a:buFont typeface="Courier New" panose="020B0604020202020204" pitchFamily="34" charset="0"/>
              <a:buChar char="o"/>
            </a:pPr>
            <a:r>
              <a:rPr lang="en-US" dirty="0">
                <a:ea typeface="+mn-lt"/>
                <a:cs typeface="+mn-lt"/>
              </a:rPr>
              <a:t>SEC (System Executive Component) Purchasing is a key module in Oracle E-Business Suite that manages the complete procurement lifecycle—from defining purchasing policies and suppliers to creating requisitions and purchase orders, receiving goods, and tracking procurement transactions.</a:t>
            </a:r>
            <a:endParaRPr lang="en-US"/>
          </a:p>
          <a:p>
            <a:r>
              <a:rPr lang="en-US" b="1" dirty="0"/>
              <a:t>Why It Matters</a:t>
            </a:r>
            <a:endParaRPr lang="en-US" dirty="0"/>
          </a:p>
          <a:p>
            <a:pPr lvl="1">
              <a:buFont typeface="Courier New" panose="020B0604020202020204" pitchFamily="34" charset="0"/>
              <a:buChar char="o"/>
            </a:pPr>
            <a:r>
              <a:rPr lang="en-US" dirty="0"/>
              <a:t>Ensures accurate, efficient, and approved procurement</a:t>
            </a:r>
          </a:p>
          <a:p>
            <a:pPr lvl="1">
              <a:buFont typeface="Courier New" panose="020B0604020202020204" pitchFamily="34" charset="0"/>
              <a:buChar char="o"/>
            </a:pPr>
            <a:r>
              <a:rPr lang="en-US" dirty="0"/>
              <a:t>Centralizes supplier and item management</a:t>
            </a:r>
          </a:p>
          <a:p>
            <a:pPr lvl="1">
              <a:buFont typeface="Courier New" panose="020B0604020202020204" pitchFamily="34" charset="0"/>
              <a:buChar char="o"/>
            </a:pPr>
            <a:r>
              <a:rPr lang="en-US" dirty="0"/>
              <a:t>Supports internal control and audit compliance</a:t>
            </a:r>
          </a:p>
          <a:p>
            <a:pPr lvl="1">
              <a:buFont typeface="Courier New" panose="020B0604020202020204" pitchFamily="34" charset="0"/>
              <a:buChar char="o"/>
            </a:pPr>
            <a:r>
              <a:rPr lang="en-US" dirty="0"/>
              <a:t>Integrates with inventory, payables, and manufacturing modules</a:t>
            </a:r>
          </a:p>
        </p:txBody>
      </p:sp>
      <p:pic>
        <p:nvPicPr>
          <p:cNvPr id="5" name="Content Placeholder 4" descr="A diagram of a diagram of a life cycle&#10;&#10;AI-generated content may be incorrect.">
            <a:extLst>
              <a:ext uri="{FF2B5EF4-FFF2-40B4-BE49-F238E27FC236}">
                <a16:creationId xmlns:a16="http://schemas.microsoft.com/office/drawing/2014/main" id="{7FE49539-998C-CE1B-D00A-2DF219C872B4}"/>
              </a:ext>
            </a:extLst>
          </p:cNvPr>
          <p:cNvPicPr>
            <a:picLocks noGrp="1" noChangeAspect="1"/>
          </p:cNvPicPr>
          <p:nvPr>
            <p:ph sz="half" idx="2"/>
          </p:nvPr>
        </p:nvPicPr>
        <p:blipFill>
          <a:blip r:embed="rId2"/>
          <a:stretch>
            <a:fillRect/>
          </a:stretch>
        </p:blipFill>
        <p:spPr>
          <a:xfrm>
            <a:off x="6271043" y="2032827"/>
            <a:ext cx="4983914" cy="3936934"/>
          </a:xfrm>
        </p:spPr>
      </p:pic>
    </p:spTree>
    <p:extLst>
      <p:ext uri="{BB962C8B-B14F-4D97-AF65-F5344CB8AC3E}">
        <p14:creationId xmlns:p14="http://schemas.microsoft.com/office/powerpoint/2010/main" val="3187443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9F44B-2F90-873F-A0A6-431916E69A0D}"/>
              </a:ext>
            </a:extLst>
          </p:cNvPr>
          <p:cNvSpPr>
            <a:spLocks noGrp="1"/>
          </p:cNvSpPr>
          <p:nvPr>
            <p:ph type="title"/>
          </p:nvPr>
        </p:nvSpPr>
        <p:spPr>
          <a:xfrm>
            <a:off x="612648" y="603504"/>
            <a:ext cx="5862396" cy="1527048"/>
          </a:xfrm>
        </p:spPr>
        <p:txBody>
          <a:bodyPr vert="horz" lIns="91440" tIns="45720" rIns="91440" bIns="45720" rtlCol="0" anchor="b">
            <a:normAutofit/>
          </a:bodyPr>
          <a:lstStyle/>
          <a:p>
            <a:r>
              <a:rPr lang="en-US" b="1" kern="1200">
                <a:solidFill>
                  <a:schemeClr val="tx1"/>
                </a:solidFill>
                <a:latin typeface="+mj-lt"/>
                <a:ea typeface="+mj-ea"/>
                <a:cs typeface="+mj-cs"/>
              </a:rPr>
              <a:t>Purchasing Flow</a:t>
            </a:r>
          </a:p>
        </p:txBody>
      </p:sp>
      <p:sp>
        <p:nvSpPr>
          <p:cNvPr id="3" name="Content Placeholder 2">
            <a:extLst>
              <a:ext uri="{FF2B5EF4-FFF2-40B4-BE49-F238E27FC236}">
                <a16:creationId xmlns:a16="http://schemas.microsoft.com/office/drawing/2014/main" id="{EC088E82-AFA5-44B1-1E04-B19152712FB9}"/>
              </a:ext>
            </a:extLst>
          </p:cNvPr>
          <p:cNvSpPr>
            <a:spLocks noGrp="1"/>
          </p:cNvSpPr>
          <p:nvPr>
            <p:ph sz="half" idx="1"/>
          </p:nvPr>
        </p:nvSpPr>
        <p:spPr>
          <a:xfrm>
            <a:off x="612648" y="2212848"/>
            <a:ext cx="5862396" cy="4096512"/>
          </a:xfrm>
        </p:spPr>
        <p:txBody>
          <a:bodyPr vert="horz" lIns="91440" tIns="45720" rIns="91440" bIns="45720" rtlCol="0">
            <a:normAutofit/>
          </a:bodyPr>
          <a:lstStyle/>
          <a:p>
            <a:r>
              <a:rPr lang="en-US" sz="1800" b="1"/>
              <a:t> The Purchasing Flow</a:t>
            </a:r>
            <a:endParaRPr lang="en-US" sz="1800"/>
          </a:p>
          <a:p>
            <a:pPr lvl="1"/>
            <a:r>
              <a:rPr lang="en-US" b="1"/>
              <a:t>Create Requisition</a:t>
            </a:r>
            <a:endParaRPr lang="en-US"/>
          </a:p>
          <a:p>
            <a:pPr lvl="1"/>
            <a:r>
              <a:rPr lang="en-US" b="1"/>
              <a:t>Create Purchase Order</a:t>
            </a:r>
            <a:endParaRPr lang="en-US"/>
          </a:p>
          <a:p>
            <a:pPr lvl="1"/>
            <a:r>
              <a:rPr lang="en-US" b="1"/>
              <a:t>Approval Workflow (Approvals and Authorization)</a:t>
            </a:r>
            <a:endParaRPr lang="en-US"/>
          </a:p>
          <a:p>
            <a:pPr lvl="1"/>
            <a:r>
              <a:rPr lang="en-US" b="1"/>
              <a:t>Receive Goods</a:t>
            </a:r>
            <a:endParaRPr lang="en-US"/>
          </a:p>
          <a:p>
            <a:pPr lvl="1"/>
            <a:r>
              <a:rPr lang="en-US" b="1"/>
              <a:t>Invoice Matching &amp; Payment</a:t>
            </a:r>
            <a:endParaRPr lang="en-US"/>
          </a:p>
          <a:p>
            <a:endParaRPr lang="en-US" sz="1800"/>
          </a:p>
        </p:txBody>
      </p:sp>
      <p:pic>
        <p:nvPicPr>
          <p:cNvPr id="5" name="Content Placeholder 4" descr="Diagram of a diagram of a process&#10;&#10;AI-generated content may be incorrect.">
            <a:extLst>
              <a:ext uri="{FF2B5EF4-FFF2-40B4-BE49-F238E27FC236}">
                <a16:creationId xmlns:a16="http://schemas.microsoft.com/office/drawing/2014/main" id="{A6549600-A0C7-7FA3-593B-B733FED26DAD}"/>
              </a:ext>
            </a:extLst>
          </p:cNvPr>
          <p:cNvPicPr>
            <a:picLocks noGrp="1" noChangeAspect="1"/>
          </p:cNvPicPr>
          <p:nvPr>
            <p:ph sz="half" idx="2"/>
          </p:nvPr>
        </p:nvPicPr>
        <p:blipFill>
          <a:blip r:embed="rId2"/>
          <a:stretch>
            <a:fillRect/>
          </a:stretch>
        </p:blipFill>
        <p:spPr>
          <a:xfrm>
            <a:off x="7377953" y="433384"/>
            <a:ext cx="4108389" cy="6019618"/>
          </a:xfrm>
          <a:prstGeom prst="rect">
            <a:avLst/>
          </a:prstGeom>
        </p:spPr>
      </p:pic>
    </p:spTree>
    <p:extLst>
      <p:ext uri="{BB962C8B-B14F-4D97-AF65-F5344CB8AC3E}">
        <p14:creationId xmlns:p14="http://schemas.microsoft.com/office/powerpoint/2010/main" val="4083738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B61FEBE-B024-E867-ADF8-B65D117A2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05CAA3-7C33-0726-6800-816B160C6F87}"/>
              </a:ext>
            </a:extLst>
          </p:cNvPr>
          <p:cNvSpPr>
            <a:spLocks noGrp="1"/>
          </p:cNvSpPr>
          <p:nvPr>
            <p:ph type="title"/>
          </p:nvPr>
        </p:nvSpPr>
        <p:spPr>
          <a:xfrm>
            <a:off x="612648" y="603504"/>
            <a:ext cx="5953569" cy="1527048"/>
          </a:xfrm>
        </p:spPr>
        <p:txBody>
          <a:bodyPr vert="horz" lIns="91440" tIns="45720" rIns="91440" bIns="45720" rtlCol="0" anchor="b">
            <a:normAutofit/>
          </a:bodyPr>
          <a:lstStyle/>
          <a:p>
            <a:r>
              <a:rPr lang="en-US" dirty="0"/>
              <a:t>Setup</a:t>
            </a:r>
            <a:endParaRPr lang="en-US" b="1"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4AA6EE3F-DB42-46A6-3205-1FB3B8DCD06E}"/>
              </a:ext>
            </a:extLst>
          </p:cNvPr>
          <p:cNvSpPr>
            <a:spLocks noGrp="1"/>
          </p:cNvSpPr>
          <p:nvPr>
            <p:ph sz="half" idx="1"/>
          </p:nvPr>
        </p:nvSpPr>
        <p:spPr>
          <a:xfrm>
            <a:off x="612648" y="2212848"/>
            <a:ext cx="5953569" cy="4096512"/>
          </a:xfrm>
        </p:spPr>
        <p:txBody>
          <a:bodyPr vert="horz" lIns="91440" tIns="45720" rIns="91440" bIns="45720" rtlCol="0">
            <a:normAutofit/>
          </a:bodyPr>
          <a:lstStyle/>
          <a:p>
            <a:pPr>
              <a:lnSpc>
                <a:spcPct val="110000"/>
              </a:lnSpc>
            </a:pPr>
            <a:r>
              <a:rPr lang="en-US" sz="1100" b="1"/>
              <a:t>User Setup and Responsibilities</a:t>
            </a:r>
            <a:endParaRPr lang="en-US" sz="1100"/>
          </a:p>
          <a:p>
            <a:pPr lvl="1">
              <a:lnSpc>
                <a:spcPct val="110000"/>
              </a:lnSpc>
            </a:pPr>
            <a:r>
              <a:rPr lang="en-US" sz="1100" b="1"/>
              <a:t>Creating Users</a:t>
            </a:r>
            <a:r>
              <a:rPr lang="en-US" sz="1100"/>
              <a:t>: Define user accounts for those responsible for purchasing activities.</a:t>
            </a:r>
          </a:p>
          <a:p>
            <a:pPr lvl="1">
              <a:lnSpc>
                <a:spcPct val="110000"/>
              </a:lnSpc>
            </a:pPr>
            <a:r>
              <a:rPr lang="en-US" sz="1100" b="1"/>
              <a:t>Creating Purchasing Responsibility (For Each OU)</a:t>
            </a:r>
            <a:r>
              <a:rPr lang="en-US" sz="1100"/>
              <a:t>: Assign specific responsibilities (like Buyer or Purchasing Manager) to each user.</a:t>
            </a:r>
          </a:p>
          <a:p>
            <a:pPr lvl="1">
              <a:lnSpc>
                <a:spcPct val="110000"/>
              </a:lnSpc>
            </a:pPr>
            <a:r>
              <a:rPr lang="en-US" sz="1100" b="1"/>
              <a:t>Set Profile Option to New Responsibility</a:t>
            </a:r>
            <a:r>
              <a:rPr lang="en-US" sz="1100"/>
              <a:t>: Configure profile options to customize user responsibilities and settings.</a:t>
            </a:r>
          </a:p>
          <a:p>
            <a:pPr lvl="1">
              <a:lnSpc>
                <a:spcPct val="110000"/>
              </a:lnSpc>
            </a:pPr>
            <a:r>
              <a:rPr lang="en-US" sz="1100" b="1"/>
              <a:t>Adding Responsibility to the Users</a:t>
            </a:r>
            <a:r>
              <a:rPr lang="en-US" sz="1100"/>
              <a:t>: Ensure each user is assigned the correct responsibility within Oracle.</a:t>
            </a:r>
          </a:p>
          <a:p>
            <a:pPr>
              <a:lnSpc>
                <a:spcPct val="110000"/>
              </a:lnSpc>
            </a:pPr>
            <a:r>
              <a:rPr lang="en-US" sz="1100" b="1"/>
              <a:t> HR and Department Configuration</a:t>
            </a:r>
            <a:endParaRPr lang="en-US" sz="1100"/>
          </a:p>
          <a:p>
            <a:pPr lvl="1">
              <a:lnSpc>
                <a:spcPct val="110000"/>
              </a:lnSpc>
            </a:pPr>
            <a:r>
              <a:rPr lang="en-US" sz="1100" b="1"/>
              <a:t>Defining Department, Jobs &amp; Positions</a:t>
            </a:r>
            <a:r>
              <a:rPr lang="en-US" sz="1100"/>
              <a:t>: Structure the organization by defining job roles, positions, and departments.</a:t>
            </a:r>
          </a:p>
          <a:p>
            <a:pPr lvl="1">
              <a:lnSpc>
                <a:spcPct val="110000"/>
              </a:lnSpc>
            </a:pPr>
            <a:r>
              <a:rPr lang="en-US" sz="1100" b="1"/>
              <a:t>Creating Employees in Oracle HRMS</a:t>
            </a:r>
            <a:r>
              <a:rPr lang="en-US" sz="1100"/>
              <a:t>: Add employees to the system for the Purchasing module.</a:t>
            </a:r>
          </a:p>
          <a:p>
            <a:pPr lvl="1">
              <a:lnSpc>
                <a:spcPct val="110000"/>
              </a:lnSpc>
            </a:pPr>
            <a:r>
              <a:rPr lang="en-US" sz="1100" b="1"/>
              <a:t>Associating Jobs &amp; Positions with Employees</a:t>
            </a:r>
            <a:r>
              <a:rPr lang="en-US" sz="1100"/>
              <a:t>: Link employee jobs and positions to their roles in the system.</a:t>
            </a:r>
          </a:p>
          <a:p>
            <a:pPr lvl="1">
              <a:lnSpc>
                <a:spcPct val="110000"/>
              </a:lnSpc>
            </a:pPr>
            <a:r>
              <a:rPr lang="en-US" sz="1100" b="1"/>
              <a:t>Associate Employee with User IDs</a:t>
            </a:r>
            <a:r>
              <a:rPr lang="en-US" sz="1100"/>
              <a:t>: Ensure each employee is associated with a corresponding user ID in Oracle.</a:t>
            </a:r>
          </a:p>
          <a:p>
            <a:pPr>
              <a:lnSpc>
                <a:spcPct val="110000"/>
              </a:lnSpc>
            </a:pPr>
            <a:endParaRPr lang="en-US" sz="1100"/>
          </a:p>
        </p:txBody>
      </p:sp>
      <p:pic>
        <p:nvPicPr>
          <p:cNvPr id="5" name="Content Placeholder 4" descr="A screenshot of a computer&#10;&#10;AI-generated content may be incorrect.">
            <a:extLst>
              <a:ext uri="{FF2B5EF4-FFF2-40B4-BE49-F238E27FC236}">
                <a16:creationId xmlns:a16="http://schemas.microsoft.com/office/drawing/2014/main" id="{73A44733-AF47-80EA-7BA4-7B87EA6D9F35}"/>
              </a:ext>
            </a:extLst>
          </p:cNvPr>
          <p:cNvPicPr>
            <a:picLocks noGrp="1" noChangeAspect="1"/>
          </p:cNvPicPr>
          <p:nvPr>
            <p:ph sz="half" idx="2"/>
          </p:nvPr>
        </p:nvPicPr>
        <p:blipFill>
          <a:blip r:embed="rId2"/>
          <a:srcRect r="9204"/>
          <a:stretch/>
        </p:blipFill>
        <p:spPr>
          <a:xfrm>
            <a:off x="7435018" y="10"/>
            <a:ext cx="4756982" cy="3405485"/>
          </a:xfrm>
          <a:prstGeom prst="rect">
            <a:avLst/>
          </a:prstGeom>
        </p:spPr>
      </p:pic>
      <p:pic>
        <p:nvPicPr>
          <p:cNvPr id="7" name="Content Placeholder 4" descr="A screenshot of a computer&#10;&#10;AI-generated content may be incorrect.">
            <a:extLst>
              <a:ext uri="{FF2B5EF4-FFF2-40B4-BE49-F238E27FC236}">
                <a16:creationId xmlns:a16="http://schemas.microsoft.com/office/drawing/2014/main" id="{FFC2B2B4-49DE-8226-AEAC-C6791764719A}"/>
              </a:ext>
            </a:extLst>
          </p:cNvPr>
          <p:cNvPicPr>
            <a:picLocks noChangeAspect="1"/>
          </p:cNvPicPr>
          <p:nvPr/>
        </p:nvPicPr>
        <p:blipFill>
          <a:blip r:embed="rId3"/>
          <a:srcRect l="4247" r="17141" b="-1"/>
          <a:stretch/>
        </p:blipFill>
        <p:spPr>
          <a:xfrm>
            <a:off x="7435018" y="3454171"/>
            <a:ext cx="4756982" cy="3403829"/>
          </a:xfrm>
          <a:prstGeom prst="rect">
            <a:avLst/>
          </a:prstGeom>
        </p:spPr>
      </p:pic>
    </p:spTree>
    <p:extLst>
      <p:ext uri="{BB962C8B-B14F-4D97-AF65-F5344CB8AC3E}">
        <p14:creationId xmlns:p14="http://schemas.microsoft.com/office/powerpoint/2010/main" val="3588172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1253C8-5201-7548-32BB-709FF80AEE3D}"/>
              </a:ext>
            </a:extLst>
          </p:cNvPr>
          <p:cNvSpPr>
            <a:spLocks noGrp="1"/>
          </p:cNvSpPr>
          <p:nvPr>
            <p:ph type="title"/>
          </p:nvPr>
        </p:nvSpPr>
        <p:spPr>
          <a:xfrm>
            <a:off x="612648" y="603504"/>
            <a:ext cx="5862396" cy="1527048"/>
          </a:xfrm>
        </p:spPr>
        <p:txBody>
          <a:bodyPr anchor="b">
            <a:normAutofit/>
          </a:bodyPr>
          <a:lstStyle/>
          <a:p>
            <a:r>
              <a:rPr lang="en-US" b="0" dirty="0">
                <a:ea typeface="+mj-lt"/>
                <a:cs typeface="+mj-lt"/>
              </a:rPr>
              <a:t>Introduction </a:t>
            </a:r>
            <a:endParaRPr lang="en-US" dirty="0"/>
          </a:p>
        </p:txBody>
      </p:sp>
      <p:sp>
        <p:nvSpPr>
          <p:cNvPr id="32" name="Content Placeholder 2">
            <a:extLst>
              <a:ext uri="{FF2B5EF4-FFF2-40B4-BE49-F238E27FC236}">
                <a16:creationId xmlns:a16="http://schemas.microsoft.com/office/drawing/2014/main" id="{635B04B0-1FAD-794A-AC2E-C4B0E49363C3}"/>
              </a:ext>
            </a:extLst>
          </p:cNvPr>
          <p:cNvSpPr>
            <a:spLocks noGrp="1"/>
          </p:cNvSpPr>
          <p:nvPr>
            <p:ph idx="1"/>
          </p:nvPr>
        </p:nvSpPr>
        <p:spPr>
          <a:xfrm>
            <a:off x="612648" y="2212848"/>
            <a:ext cx="5862396" cy="4096512"/>
          </a:xfrm>
        </p:spPr>
        <p:txBody>
          <a:bodyPr vert="horz" lIns="91440" tIns="45720" rIns="91440" bIns="45720" rtlCol="0">
            <a:normAutofit/>
          </a:bodyPr>
          <a:lstStyle/>
          <a:p>
            <a:pPr>
              <a:lnSpc>
                <a:spcPct val="110000"/>
              </a:lnSpc>
            </a:pPr>
            <a:r>
              <a:rPr lang="en-US" sz="700">
                <a:ea typeface="+mn-lt"/>
                <a:cs typeface="+mn-lt"/>
              </a:rPr>
              <a:t>Oracle E-Business Suite (EBS) is a comprehensive suite of integrated, global business applications that enable organizations to make better, faster decisions, reduce costs, and streamline business processes across all areas of their operations. ERP (Enterprise Resource Planning) solutions within Oracle EBS provide a robust platform for managing critical business functions in real-time, from procurement and inventory to finance and order management.</a:t>
            </a:r>
          </a:p>
          <a:p>
            <a:pPr>
              <a:lnSpc>
                <a:spcPct val="110000"/>
              </a:lnSpc>
            </a:pPr>
            <a:r>
              <a:rPr lang="en-US" sz="700" b="1">
                <a:ea typeface="+mn-lt"/>
                <a:cs typeface="+mn-lt"/>
              </a:rPr>
              <a:t>Why Oracle EBS?</a:t>
            </a:r>
            <a:endParaRPr lang="en-US" sz="700"/>
          </a:p>
          <a:p>
            <a:pPr lvl="1">
              <a:lnSpc>
                <a:spcPct val="110000"/>
              </a:lnSpc>
              <a:buFont typeface="Courier New" panose="020B0604020202020204" pitchFamily="34" charset="0"/>
              <a:buChar char="o"/>
            </a:pPr>
            <a:r>
              <a:rPr lang="en-US" sz="700" b="1">
                <a:ea typeface="+mn-lt"/>
                <a:cs typeface="+mn-lt"/>
              </a:rPr>
              <a:t>Comprehensive Integration</a:t>
            </a:r>
            <a:r>
              <a:rPr lang="en-US" sz="700">
                <a:ea typeface="+mn-lt"/>
                <a:cs typeface="+mn-lt"/>
              </a:rPr>
              <a:t>: Oracle EBS integrates various business processes across departments, providing a unified view of organizational data. This leads to better decision-making and improved operational efficiency.</a:t>
            </a:r>
            <a:endParaRPr lang="en-US" sz="700"/>
          </a:p>
          <a:p>
            <a:pPr lvl="1">
              <a:lnSpc>
                <a:spcPct val="110000"/>
              </a:lnSpc>
              <a:buFont typeface="Courier New" panose="020B0604020202020204" pitchFamily="34" charset="0"/>
              <a:buChar char="o"/>
            </a:pPr>
            <a:r>
              <a:rPr lang="en-US" sz="700" b="1">
                <a:ea typeface="+mn-lt"/>
                <a:cs typeface="+mn-lt"/>
              </a:rPr>
              <a:t>Scalability</a:t>
            </a:r>
            <a:r>
              <a:rPr lang="en-US" sz="700">
                <a:ea typeface="+mn-lt"/>
                <a:cs typeface="+mn-lt"/>
              </a:rPr>
              <a:t>: Whether a small enterprise or a large multinational corporation, Oracle EBS is scalable to meet the needs of businesses of all sizes.</a:t>
            </a:r>
            <a:endParaRPr lang="en-US" sz="700"/>
          </a:p>
          <a:p>
            <a:pPr lvl="1">
              <a:lnSpc>
                <a:spcPct val="110000"/>
              </a:lnSpc>
              <a:buFont typeface="Courier New" panose="020B0604020202020204" pitchFamily="34" charset="0"/>
              <a:buChar char="o"/>
            </a:pPr>
            <a:r>
              <a:rPr lang="en-US" sz="700" b="1">
                <a:ea typeface="+mn-lt"/>
                <a:cs typeface="+mn-lt"/>
              </a:rPr>
              <a:t>Flexibility</a:t>
            </a:r>
            <a:r>
              <a:rPr lang="en-US" sz="700">
                <a:ea typeface="+mn-lt"/>
                <a:cs typeface="+mn-lt"/>
              </a:rPr>
              <a:t>: Oracle EBS can be customized to meet industry-specific requirements and can be deployed on-premise or in the cloud.</a:t>
            </a:r>
            <a:endParaRPr lang="en-US" sz="700"/>
          </a:p>
          <a:p>
            <a:pPr>
              <a:lnSpc>
                <a:spcPct val="110000"/>
              </a:lnSpc>
            </a:pPr>
            <a:r>
              <a:rPr lang="en-US" sz="700" b="1">
                <a:ea typeface="+mn-lt"/>
                <a:cs typeface="+mn-lt"/>
              </a:rPr>
              <a:t>Key Features of Oracle EBS ERP:</a:t>
            </a:r>
            <a:endParaRPr lang="en-US" sz="700"/>
          </a:p>
          <a:p>
            <a:pPr lvl="1">
              <a:lnSpc>
                <a:spcPct val="110000"/>
              </a:lnSpc>
              <a:buFont typeface="Courier New" panose="020B0604020202020204" pitchFamily="34" charset="0"/>
              <a:buChar char="o"/>
            </a:pPr>
            <a:r>
              <a:rPr lang="en-US" sz="700" b="1">
                <a:ea typeface="+mn-lt"/>
                <a:cs typeface="+mn-lt"/>
              </a:rPr>
              <a:t>Financial Management</a:t>
            </a:r>
            <a:r>
              <a:rPr lang="en-US" sz="700">
                <a:ea typeface="+mn-lt"/>
                <a:cs typeface="+mn-lt"/>
              </a:rPr>
              <a:t>: Streamline financial operations, including general ledger, accounts payable, accounts receivable, and more.</a:t>
            </a:r>
            <a:endParaRPr lang="en-US" sz="700"/>
          </a:p>
          <a:p>
            <a:pPr lvl="1">
              <a:lnSpc>
                <a:spcPct val="110000"/>
              </a:lnSpc>
              <a:buFont typeface="Courier New" panose="020B0604020202020204" pitchFamily="34" charset="0"/>
              <a:buChar char="o"/>
            </a:pPr>
            <a:r>
              <a:rPr lang="en-US" sz="700" b="1">
                <a:ea typeface="+mn-lt"/>
                <a:cs typeface="+mn-lt"/>
              </a:rPr>
              <a:t>Supply Chain Management</a:t>
            </a:r>
            <a:r>
              <a:rPr lang="en-US" sz="700">
                <a:ea typeface="+mn-lt"/>
                <a:cs typeface="+mn-lt"/>
              </a:rPr>
              <a:t>: Efficiently manage purchasing, inventory, order processing, and logistics to enhance customer satisfaction.</a:t>
            </a:r>
            <a:endParaRPr lang="en-US" sz="700"/>
          </a:p>
          <a:p>
            <a:pPr lvl="1">
              <a:lnSpc>
                <a:spcPct val="110000"/>
              </a:lnSpc>
              <a:buFont typeface="Courier New" panose="020B0604020202020204" pitchFamily="34" charset="0"/>
              <a:buChar char="o"/>
            </a:pPr>
            <a:r>
              <a:rPr lang="en-US" sz="700" b="1">
                <a:ea typeface="+mn-lt"/>
                <a:cs typeface="+mn-lt"/>
              </a:rPr>
              <a:t>Human Resources Management</a:t>
            </a:r>
            <a:r>
              <a:rPr lang="en-US" sz="700">
                <a:ea typeface="+mn-lt"/>
                <a:cs typeface="+mn-lt"/>
              </a:rPr>
              <a:t>: Automate and manage HR processes, from recruitment to payroll and performance management.</a:t>
            </a:r>
            <a:endParaRPr lang="en-US" sz="700"/>
          </a:p>
          <a:p>
            <a:pPr lvl="1">
              <a:lnSpc>
                <a:spcPct val="110000"/>
              </a:lnSpc>
              <a:buFont typeface="Courier New" panose="020B0604020202020204" pitchFamily="34" charset="0"/>
              <a:buChar char="o"/>
            </a:pPr>
            <a:r>
              <a:rPr lang="en-US" sz="700" b="1">
                <a:ea typeface="+mn-lt"/>
                <a:cs typeface="+mn-lt"/>
              </a:rPr>
              <a:t>Manufacturing &amp; Production</a:t>
            </a:r>
            <a:r>
              <a:rPr lang="en-US" sz="700">
                <a:ea typeface="+mn-lt"/>
                <a:cs typeface="+mn-lt"/>
              </a:rPr>
              <a:t>: Optimize production processes with tools for planning, scheduling, and controlling manufacturing operations.</a:t>
            </a:r>
            <a:endParaRPr lang="en-US" sz="700"/>
          </a:p>
          <a:p>
            <a:pPr>
              <a:lnSpc>
                <a:spcPct val="110000"/>
              </a:lnSpc>
            </a:pPr>
            <a:r>
              <a:rPr lang="en-US" sz="700">
                <a:ea typeface="+mn-lt"/>
                <a:cs typeface="+mn-lt"/>
              </a:rPr>
              <a:t>By implementing Oracle EBS ERP, businesses can automate and integrate key processes, enabling them to improve productivity, reduce operational costs, and deliver better products and services to their customers.</a:t>
            </a:r>
            <a:endParaRPr lang="en-US" sz="700"/>
          </a:p>
          <a:p>
            <a:pPr>
              <a:lnSpc>
                <a:spcPct val="110000"/>
              </a:lnSpc>
            </a:pPr>
            <a:endParaRPr lang="en-US" sz="700"/>
          </a:p>
        </p:txBody>
      </p:sp>
      <p:pic>
        <p:nvPicPr>
          <p:cNvPr id="7" name="Graphic 6" descr="Server">
            <a:extLst>
              <a:ext uri="{FF2B5EF4-FFF2-40B4-BE49-F238E27FC236}">
                <a16:creationId xmlns:a16="http://schemas.microsoft.com/office/drawing/2014/main" id="{0FFA61F3-94B5-35A9-B7E9-77B1E12F19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51444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C5AECB1-8254-3357-3EB3-6A75DA093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71B9C-A18A-156E-7916-63072029E371}"/>
              </a:ext>
            </a:extLst>
          </p:cNvPr>
          <p:cNvSpPr>
            <a:spLocks noGrp="1"/>
          </p:cNvSpPr>
          <p:nvPr>
            <p:ph type="title"/>
          </p:nvPr>
        </p:nvSpPr>
        <p:spPr>
          <a:xfrm>
            <a:off x="612647" y="603504"/>
            <a:ext cx="6810129" cy="1527048"/>
          </a:xfrm>
        </p:spPr>
        <p:txBody>
          <a:bodyPr vert="horz" lIns="91440" tIns="45720" rIns="91440" bIns="45720" rtlCol="0" anchor="b">
            <a:normAutofit/>
          </a:bodyPr>
          <a:lstStyle/>
          <a:p>
            <a:r>
              <a:rPr lang="en-US" dirty="0"/>
              <a:t>Purchasing</a:t>
            </a:r>
            <a:r>
              <a:rPr lang="en-US" b="1" kern="1200" dirty="0">
                <a:latin typeface="+mj-lt"/>
                <a:ea typeface="+mj-ea"/>
                <a:cs typeface="+mj-cs"/>
              </a:rPr>
              <a:t> Configuration</a:t>
            </a:r>
          </a:p>
        </p:txBody>
      </p:sp>
      <p:sp>
        <p:nvSpPr>
          <p:cNvPr id="3" name="Content Placeholder 2">
            <a:extLst>
              <a:ext uri="{FF2B5EF4-FFF2-40B4-BE49-F238E27FC236}">
                <a16:creationId xmlns:a16="http://schemas.microsoft.com/office/drawing/2014/main" id="{4CEE350D-3912-FF18-C5ED-C0A20794CA0B}"/>
              </a:ext>
            </a:extLst>
          </p:cNvPr>
          <p:cNvSpPr>
            <a:spLocks noGrp="1"/>
          </p:cNvSpPr>
          <p:nvPr>
            <p:ph sz="half" idx="1"/>
          </p:nvPr>
        </p:nvSpPr>
        <p:spPr>
          <a:xfrm>
            <a:off x="612647" y="2212848"/>
            <a:ext cx="6810129" cy="4096512"/>
          </a:xfrm>
        </p:spPr>
        <p:txBody>
          <a:bodyPr vert="horz" lIns="91440" tIns="45720" rIns="91440" bIns="45720" rtlCol="0">
            <a:normAutofit/>
          </a:bodyPr>
          <a:lstStyle/>
          <a:p>
            <a:pPr>
              <a:lnSpc>
                <a:spcPct val="110000"/>
              </a:lnSpc>
            </a:pPr>
            <a:r>
              <a:rPr lang="en-US" sz="1000" b="1"/>
              <a:t>Defining Purchasing Parameters</a:t>
            </a:r>
            <a:endParaRPr lang="en-US" sz="1000"/>
          </a:p>
          <a:p>
            <a:pPr lvl="1">
              <a:lnSpc>
                <a:spcPct val="110000"/>
              </a:lnSpc>
            </a:pPr>
            <a:r>
              <a:rPr lang="en-US" sz="1000" b="1"/>
              <a:t>Define Buyers</a:t>
            </a:r>
            <a:r>
              <a:rPr lang="en-US" sz="1000"/>
              <a:t>: Specify who is responsible for purchasing within each location.</a:t>
            </a:r>
          </a:p>
          <a:p>
            <a:pPr lvl="1">
              <a:lnSpc>
                <a:spcPct val="110000"/>
              </a:lnSpc>
            </a:pPr>
            <a:r>
              <a:rPr lang="en-US" sz="1000" b="1"/>
              <a:t>Define Financial Options</a:t>
            </a:r>
            <a:r>
              <a:rPr lang="en-US" sz="1000"/>
              <a:t>: Configure financial settings, such as currency and accounting periods.</a:t>
            </a:r>
          </a:p>
          <a:p>
            <a:pPr lvl="1">
              <a:lnSpc>
                <a:spcPct val="110000"/>
              </a:lnSpc>
            </a:pPr>
            <a:r>
              <a:rPr lang="en-US" sz="1000" b="1"/>
              <a:t>Define Purchasing Options</a:t>
            </a:r>
            <a:r>
              <a:rPr lang="en-US" sz="1000"/>
              <a:t>: Set up options for purchase orders, such as document types, receiving controls, etc.</a:t>
            </a:r>
          </a:p>
          <a:p>
            <a:pPr lvl="1">
              <a:lnSpc>
                <a:spcPct val="110000"/>
              </a:lnSpc>
            </a:pPr>
            <a:r>
              <a:rPr lang="en-US" sz="1000" b="1"/>
              <a:t>Define Document Security &amp; Control</a:t>
            </a:r>
            <a:r>
              <a:rPr lang="en-US" sz="1000"/>
              <a:t>: Configure document security settings to restrict access based on responsibilities.</a:t>
            </a:r>
          </a:p>
          <a:p>
            <a:pPr lvl="1">
              <a:lnSpc>
                <a:spcPct val="110000"/>
              </a:lnSpc>
            </a:pPr>
            <a:r>
              <a:rPr lang="en-US" sz="1000" b="1"/>
              <a:t>Defining Approval Hierarchies for Document Approval</a:t>
            </a:r>
            <a:r>
              <a:rPr lang="en-US" sz="1000"/>
              <a:t>: Set up the workflow for document approvals, ensuring compliance and control.</a:t>
            </a:r>
          </a:p>
          <a:p>
            <a:pPr lvl="1">
              <a:lnSpc>
                <a:spcPct val="110000"/>
              </a:lnSpc>
            </a:pPr>
            <a:r>
              <a:rPr lang="en-US" sz="1000" b="1"/>
              <a:t>Defining Approval Groups &amp; Assignments</a:t>
            </a:r>
            <a:r>
              <a:rPr lang="en-US" sz="1000"/>
              <a:t>: Assign users to approval groups based on roles and responsibilities.</a:t>
            </a:r>
          </a:p>
          <a:p>
            <a:pPr>
              <a:lnSpc>
                <a:spcPct val="110000"/>
              </a:lnSpc>
            </a:pPr>
            <a:r>
              <a:rPr lang="en-US" sz="1000" b="1"/>
              <a:t>Managing Inventory and Periods</a:t>
            </a:r>
            <a:endParaRPr lang="en-US" sz="1000"/>
          </a:p>
          <a:p>
            <a:pPr lvl="1">
              <a:lnSpc>
                <a:spcPct val="110000"/>
              </a:lnSpc>
            </a:pPr>
            <a:r>
              <a:rPr lang="en-US" sz="1000" b="1"/>
              <a:t>Controlling Purchasing Periods</a:t>
            </a:r>
            <a:r>
              <a:rPr lang="en-US" sz="1000"/>
              <a:t>: Manage purchasing periods and prevent transactions in closed periods.</a:t>
            </a:r>
          </a:p>
          <a:p>
            <a:pPr lvl="1">
              <a:lnSpc>
                <a:spcPct val="110000"/>
              </a:lnSpc>
            </a:pPr>
            <a:r>
              <a:rPr lang="en-US" sz="1000" b="1"/>
              <a:t>Define UOM’s &amp; Conversions</a:t>
            </a:r>
            <a:r>
              <a:rPr lang="en-US" sz="1000"/>
              <a:t>: Set up units of measure and define conversions for different item types.</a:t>
            </a:r>
          </a:p>
          <a:p>
            <a:pPr lvl="1">
              <a:lnSpc>
                <a:spcPct val="110000"/>
              </a:lnSpc>
            </a:pPr>
            <a:r>
              <a:rPr lang="en-US" sz="1000" b="1"/>
              <a:t>Defining Items in Oracle Inventory</a:t>
            </a:r>
            <a:r>
              <a:rPr lang="en-US" sz="1000"/>
              <a:t>: Create items for purchase and track them in inventory.</a:t>
            </a:r>
          </a:p>
          <a:p>
            <a:pPr lvl="1">
              <a:lnSpc>
                <a:spcPct val="110000"/>
              </a:lnSpc>
            </a:pPr>
            <a:r>
              <a:rPr lang="en-US" sz="1000" b="1"/>
              <a:t>Define Multi-Org Access Control (MOAC)</a:t>
            </a:r>
            <a:r>
              <a:rPr lang="en-US" sz="1000"/>
              <a:t>: Configure MOAC to allow access to multiple organizations from a single responsibility.</a:t>
            </a:r>
          </a:p>
          <a:p>
            <a:pPr>
              <a:lnSpc>
                <a:spcPct val="110000"/>
              </a:lnSpc>
            </a:pPr>
            <a:endParaRPr lang="en-US" sz="1000"/>
          </a:p>
        </p:txBody>
      </p:sp>
      <p:pic>
        <p:nvPicPr>
          <p:cNvPr id="7" name="Picture 6" descr="A screenshot of a computer&#10;&#10;AI-generated content may be incorrect.">
            <a:extLst>
              <a:ext uri="{FF2B5EF4-FFF2-40B4-BE49-F238E27FC236}">
                <a16:creationId xmlns:a16="http://schemas.microsoft.com/office/drawing/2014/main" id="{968C41AE-B3A8-1147-5D04-9BAB2E397D20}"/>
              </a:ext>
            </a:extLst>
          </p:cNvPr>
          <p:cNvPicPr>
            <a:picLocks noChangeAspect="1"/>
          </p:cNvPicPr>
          <p:nvPr/>
        </p:nvPicPr>
        <p:blipFill>
          <a:blip r:embed="rId2"/>
          <a:srcRect t="15301" r="-4" b="20206"/>
          <a:stretch/>
        </p:blipFill>
        <p:spPr>
          <a:xfrm>
            <a:off x="8376249" y="-1"/>
            <a:ext cx="3815750" cy="2239334"/>
          </a:xfrm>
          <a:prstGeom prst="rect">
            <a:avLst/>
          </a:prstGeom>
        </p:spPr>
      </p:pic>
      <p:pic>
        <p:nvPicPr>
          <p:cNvPr id="5" name="Content Placeholder 4" descr="A screenshot of a computer&#10;&#10;AI-generated content may be incorrect.">
            <a:extLst>
              <a:ext uri="{FF2B5EF4-FFF2-40B4-BE49-F238E27FC236}">
                <a16:creationId xmlns:a16="http://schemas.microsoft.com/office/drawing/2014/main" id="{076947F0-3149-B6D9-9CCE-05B43EDA4ECF}"/>
              </a:ext>
            </a:extLst>
          </p:cNvPr>
          <p:cNvPicPr>
            <a:picLocks noGrp="1" noChangeAspect="1"/>
          </p:cNvPicPr>
          <p:nvPr>
            <p:ph sz="half" idx="2"/>
          </p:nvPr>
        </p:nvPicPr>
        <p:blipFill>
          <a:blip r:embed="rId3"/>
          <a:srcRect t="5099" r="-4" b="11643"/>
          <a:stretch/>
        </p:blipFill>
        <p:spPr>
          <a:xfrm>
            <a:off x="8376249" y="2295394"/>
            <a:ext cx="3815750" cy="2247576"/>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B8CDD407-EE68-ACDC-71F9-4376A3131F58}"/>
              </a:ext>
            </a:extLst>
          </p:cNvPr>
          <p:cNvPicPr>
            <a:picLocks noChangeAspect="1"/>
          </p:cNvPicPr>
          <p:nvPr/>
        </p:nvPicPr>
        <p:blipFill>
          <a:blip r:embed="rId4"/>
          <a:srcRect t="2459" r="-4" b="12240"/>
          <a:stretch/>
        </p:blipFill>
        <p:spPr>
          <a:xfrm>
            <a:off x="8376251" y="4602023"/>
            <a:ext cx="3815749" cy="2262031"/>
          </a:xfrm>
          <a:prstGeom prst="rect">
            <a:avLst/>
          </a:prstGeom>
        </p:spPr>
      </p:pic>
    </p:spTree>
    <p:extLst>
      <p:ext uri="{BB962C8B-B14F-4D97-AF65-F5344CB8AC3E}">
        <p14:creationId xmlns:p14="http://schemas.microsoft.com/office/powerpoint/2010/main" val="2542821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02A2F-8EE0-0D57-BD45-9B7F0C9D23C6}"/>
              </a:ext>
            </a:extLst>
          </p:cNvPr>
          <p:cNvSpPr>
            <a:spLocks noGrp="1"/>
          </p:cNvSpPr>
          <p:nvPr>
            <p:ph type="title"/>
          </p:nvPr>
        </p:nvSpPr>
        <p:spPr/>
        <p:txBody>
          <a:bodyPr/>
          <a:lstStyle/>
          <a:p>
            <a:pPr algn="ctr"/>
            <a:r>
              <a:rPr lang="en-US" dirty="0">
                <a:ea typeface="+mj-lt"/>
                <a:cs typeface="+mj-lt"/>
              </a:rPr>
              <a:t>Order Management</a:t>
            </a:r>
          </a:p>
        </p:txBody>
      </p:sp>
      <p:sp>
        <p:nvSpPr>
          <p:cNvPr id="3" name="Content Placeholder 2">
            <a:extLst>
              <a:ext uri="{FF2B5EF4-FFF2-40B4-BE49-F238E27FC236}">
                <a16:creationId xmlns:a16="http://schemas.microsoft.com/office/drawing/2014/main" id="{90158035-2455-2513-ADBB-77734E524511}"/>
              </a:ext>
            </a:extLst>
          </p:cNvPr>
          <p:cNvSpPr>
            <a:spLocks noGrp="1"/>
          </p:cNvSpPr>
          <p:nvPr>
            <p:ph sz="half" idx="1"/>
          </p:nvPr>
        </p:nvSpPr>
        <p:spPr/>
        <p:txBody>
          <a:bodyPr vert="horz" lIns="91440" tIns="45720" rIns="91440" bIns="45720" rtlCol="0" anchor="t">
            <a:normAutofit fontScale="77500" lnSpcReduction="20000"/>
          </a:bodyPr>
          <a:lstStyle/>
          <a:p>
            <a:r>
              <a:rPr lang="en-US" b="1" dirty="0"/>
              <a:t>What is SEC Order Management?</a:t>
            </a:r>
            <a:endParaRPr lang="en-US" dirty="0"/>
          </a:p>
          <a:p>
            <a:pPr lvl="1">
              <a:buFont typeface="Courier New" panose="020B0604020202020204" pitchFamily="34" charset="0"/>
              <a:buChar char="o"/>
            </a:pPr>
            <a:r>
              <a:rPr lang="en-US" b="1" dirty="0">
                <a:ea typeface="+mn-lt"/>
                <a:cs typeface="+mn-lt"/>
              </a:rPr>
              <a:t>Oracle SEC Order Management</a:t>
            </a:r>
            <a:r>
              <a:rPr lang="en-US" dirty="0">
                <a:ea typeface="+mn-lt"/>
                <a:cs typeface="+mn-lt"/>
              </a:rPr>
              <a:t> is part of Oracle E-Business Suite and handles the order-to-cash process for companies. It supports all aspects of order processing, including order creation, fulfillment, invoicing, and shipping.</a:t>
            </a:r>
            <a:endParaRPr lang="en-US" dirty="0"/>
          </a:p>
          <a:p>
            <a:r>
              <a:rPr lang="en-US" b="1" dirty="0"/>
              <a:t>Importance of Order Management</a:t>
            </a:r>
            <a:endParaRPr lang="en-US" dirty="0"/>
          </a:p>
          <a:p>
            <a:pPr lvl="1">
              <a:buFont typeface="Courier New" panose="020B0604020202020204" pitchFamily="34" charset="0"/>
              <a:buChar char="o"/>
            </a:pPr>
            <a:r>
              <a:rPr lang="en-US" dirty="0">
                <a:ea typeface="+mn-lt"/>
                <a:cs typeface="+mn-lt"/>
              </a:rPr>
              <a:t>Streamlines order fulfillment</a:t>
            </a:r>
            <a:endParaRPr lang="en-US"/>
          </a:p>
          <a:p>
            <a:pPr lvl="1">
              <a:buFont typeface="Courier New" panose="020B0604020202020204" pitchFamily="34" charset="0"/>
              <a:buChar char="o"/>
            </a:pPr>
            <a:r>
              <a:rPr lang="en-US" dirty="0">
                <a:ea typeface="+mn-lt"/>
                <a:cs typeface="+mn-lt"/>
              </a:rPr>
              <a:t>Manages customer relationships</a:t>
            </a:r>
            <a:endParaRPr lang="en-US"/>
          </a:p>
          <a:p>
            <a:pPr lvl="1">
              <a:buFont typeface="Courier New" panose="020B0604020202020204" pitchFamily="34" charset="0"/>
              <a:buChar char="o"/>
            </a:pPr>
            <a:r>
              <a:rPr lang="en-US" dirty="0">
                <a:ea typeface="+mn-lt"/>
                <a:cs typeface="+mn-lt"/>
              </a:rPr>
              <a:t>Integrates with other modules (Inventory, Purchasing, Accounts Receivable)</a:t>
            </a:r>
            <a:endParaRPr lang="en-US"/>
          </a:p>
          <a:p>
            <a:pPr lvl="1">
              <a:buFont typeface="Courier New" panose="020B0604020202020204" pitchFamily="34" charset="0"/>
              <a:buChar char="o"/>
            </a:pPr>
            <a:r>
              <a:rPr lang="en-US" dirty="0">
                <a:ea typeface="+mn-lt"/>
                <a:cs typeface="+mn-lt"/>
              </a:rPr>
              <a:t>Ensures accurate order tracking and invoicing</a:t>
            </a:r>
            <a:endParaRPr lang="en-US" dirty="0"/>
          </a:p>
          <a:p>
            <a:r>
              <a:rPr lang="en-US" b="1" dirty="0">
                <a:ea typeface="+mn-lt"/>
                <a:cs typeface="+mn-lt"/>
              </a:rPr>
              <a:t>Order Flow Diagram</a:t>
            </a:r>
            <a:r>
              <a:rPr lang="en-US" dirty="0">
                <a:ea typeface="+mn-lt"/>
                <a:cs typeface="+mn-lt"/>
              </a:rPr>
              <a:t>: A simple diagram showing the </a:t>
            </a:r>
            <a:r>
              <a:rPr lang="en-US" b="1" dirty="0">
                <a:ea typeface="+mn-lt"/>
                <a:cs typeface="+mn-lt"/>
              </a:rPr>
              <a:t>Order to Cash Cycle</a:t>
            </a:r>
            <a:r>
              <a:rPr lang="en-US" dirty="0">
                <a:ea typeface="+mn-lt"/>
                <a:cs typeface="+mn-lt"/>
              </a:rPr>
              <a:t> (e.g., Order → Fulfillment → Shipping → Invoicing → Payment)</a:t>
            </a:r>
            <a:endParaRPr lang="en-US" dirty="0"/>
          </a:p>
        </p:txBody>
      </p:sp>
      <p:pic>
        <p:nvPicPr>
          <p:cNvPr id="5" name="Content Placeholder 4" descr="A diagram of a cash lifecycle&#10;&#10;AI-generated content may be incorrect.">
            <a:extLst>
              <a:ext uri="{FF2B5EF4-FFF2-40B4-BE49-F238E27FC236}">
                <a16:creationId xmlns:a16="http://schemas.microsoft.com/office/drawing/2014/main" id="{9FCDDE73-66D1-1EF2-C3EB-7141BF5B7657}"/>
              </a:ext>
            </a:extLst>
          </p:cNvPr>
          <p:cNvPicPr>
            <a:picLocks noGrp="1" noChangeAspect="1"/>
          </p:cNvPicPr>
          <p:nvPr>
            <p:ph sz="half" idx="2"/>
          </p:nvPr>
        </p:nvPicPr>
        <p:blipFill>
          <a:blip r:embed="rId2"/>
          <a:stretch>
            <a:fillRect/>
          </a:stretch>
        </p:blipFill>
        <p:spPr>
          <a:xfrm>
            <a:off x="6096001" y="1827474"/>
            <a:ext cx="5486399" cy="4347640"/>
          </a:xfrm>
        </p:spPr>
      </p:pic>
    </p:spTree>
    <p:extLst>
      <p:ext uri="{BB962C8B-B14F-4D97-AF65-F5344CB8AC3E}">
        <p14:creationId xmlns:p14="http://schemas.microsoft.com/office/powerpoint/2010/main" val="4111256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62231-4C53-9626-266F-C6C56D8A2D5A}"/>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200" b="1" kern="1200" dirty="0">
                <a:latin typeface="+mj-lt"/>
                <a:ea typeface="+mj-ea"/>
                <a:cs typeface="+mj-cs"/>
              </a:rPr>
              <a:t>Order Management Flows</a:t>
            </a:r>
            <a:endParaRPr lang="en-US" sz="3200" b="1" kern="1200" dirty="0">
              <a:latin typeface="+mj-lt"/>
            </a:endParaRPr>
          </a:p>
        </p:txBody>
      </p:sp>
      <p:sp>
        <p:nvSpPr>
          <p:cNvPr id="3" name="Content Placeholder 2">
            <a:extLst>
              <a:ext uri="{FF2B5EF4-FFF2-40B4-BE49-F238E27FC236}">
                <a16:creationId xmlns:a16="http://schemas.microsoft.com/office/drawing/2014/main" id="{C8EAB51C-869F-0759-E519-F3F8D52E5C7B}"/>
              </a:ext>
            </a:extLst>
          </p:cNvPr>
          <p:cNvSpPr>
            <a:spLocks noGrp="1"/>
          </p:cNvSpPr>
          <p:nvPr>
            <p:ph sz="half" idx="1"/>
          </p:nvPr>
        </p:nvSpPr>
        <p:spPr>
          <a:xfrm>
            <a:off x="612647" y="2212848"/>
            <a:ext cx="6035041" cy="4096512"/>
          </a:xfrm>
        </p:spPr>
        <p:txBody>
          <a:bodyPr vert="horz" lIns="91440" tIns="45720" rIns="91440" bIns="45720" rtlCol="0">
            <a:normAutofit/>
          </a:bodyPr>
          <a:lstStyle/>
          <a:p>
            <a:pPr>
              <a:lnSpc>
                <a:spcPct val="110000"/>
              </a:lnSpc>
            </a:pPr>
            <a:r>
              <a:rPr lang="en-US" sz="1300" b="1"/>
              <a:t>Order to Cash Lifecycle with Standard Items</a:t>
            </a:r>
            <a:endParaRPr lang="en-US" sz="1300"/>
          </a:p>
          <a:p>
            <a:pPr lvl="1">
              <a:lnSpc>
                <a:spcPct val="110000"/>
              </a:lnSpc>
            </a:pPr>
            <a:r>
              <a:rPr lang="en-US" sz="1300" b="1"/>
              <a:t>Order Creation</a:t>
            </a:r>
            <a:r>
              <a:rPr lang="en-US" sz="1300"/>
              <a:t>: A customer places an order for a standard item (e.g., engine parts).</a:t>
            </a:r>
          </a:p>
          <a:p>
            <a:pPr lvl="1">
              <a:lnSpc>
                <a:spcPct val="110000"/>
              </a:lnSpc>
            </a:pPr>
            <a:r>
              <a:rPr lang="en-US" sz="1300" b="1" dirty="0"/>
              <a:t>Order Fulfillment</a:t>
            </a:r>
            <a:r>
              <a:rPr lang="en-US" sz="1300" dirty="0"/>
              <a:t>: The system checks inventory for item availability and allocates stock.</a:t>
            </a:r>
          </a:p>
          <a:p>
            <a:pPr lvl="1">
              <a:lnSpc>
                <a:spcPct val="110000"/>
              </a:lnSpc>
            </a:pPr>
            <a:r>
              <a:rPr lang="en-US" sz="1300" b="1"/>
              <a:t>Shipping</a:t>
            </a:r>
            <a:r>
              <a:rPr lang="en-US" sz="1300"/>
              <a:t>: The goods are shipped to the customer.</a:t>
            </a:r>
          </a:p>
          <a:p>
            <a:pPr lvl="1">
              <a:lnSpc>
                <a:spcPct val="110000"/>
              </a:lnSpc>
            </a:pPr>
            <a:r>
              <a:rPr lang="en-US" sz="1300" b="1"/>
              <a:t>Invoicing</a:t>
            </a:r>
            <a:r>
              <a:rPr lang="en-US" sz="1300"/>
              <a:t>: A sales invoice is generated for the customer.</a:t>
            </a:r>
          </a:p>
          <a:p>
            <a:pPr lvl="1">
              <a:lnSpc>
                <a:spcPct val="110000"/>
              </a:lnSpc>
            </a:pPr>
            <a:r>
              <a:rPr lang="en-US" sz="1300" b="1" dirty="0"/>
              <a:t>Payment</a:t>
            </a:r>
            <a:r>
              <a:rPr lang="en-US" sz="1300" dirty="0"/>
              <a:t>: The customer makes the payment, completing the cycle.</a:t>
            </a:r>
          </a:p>
          <a:p>
            <a:pPr>
              <a:lnSpc>
                <a:spcPct val="110000"/>
              </a:lnSpc>
            </a:pPr>
            <a:r>
              <a:rPr lang="en-US" sz="1300" b="1"/>
              <a:t>Order to Cash Lifecycle with PTO (Pick-to-Order) Items</a:t>
            </a:r>
            <a:endParaRPr lang="en-US" sz="1300"/>
          </a:p>
          <a:p>
            <a:pPr lvl="1">
              <a:lnSpc>
                <a:spcPct val="110000"/>
              </a:lnSpc>
            </a:pPr>
            <a:r>
              <a:rPr lang="en-US" sz="1300" b="1" dirty="0"/>
              <a:t>Order Creation</a:t>
            </a:r>
            <a:r>
              <a:rPr lang="en-US" sz="1300" dirty="0"/>
              <a:t>: A customer places an order for a PTO item (custom-built item like an engine with special configurations).</a:t>
            </a:r>
          </a:p>
          <a:p>
            <a:pPr lvl="1">
              <a:lnSpc>
                <a:spcPct val="110000"/>
              </a:lnSpc>
            </a:pPr>
            <a:r>
              <a:rPr lang="en-US" sz="1300" b="1" dirty="0"/>
              <a:t>Manufacturing</a:t>
            </a:r>
            <a:r>
              <a:rPr lang="en-US" sz="1300" dirty="0"/>
              <a:t>: Manufacturing process is triggered to create the custom item.</a:t>
            </a:r>
          </a:p>
          <a:p>
            <a:pPr lvl="1">
              <a:lnSpc>
                <a:spcPct val="110000"/>
              </a:lnSpc>
            </a:pPr>
            <a:r>
              <a:rPr lang="en-US" sz="1300" b="1" dirty="0"/>
              <a:t>Shipping and Invoicing</a:t>
            </a:r>
            <a:r>
              <a:rPr lang="en-US" sz="1300" dirty="0"/>
              <a:t>: Once the item is produced, it is shipped and invoiced to the customer.</a:t>
            </a:r>
          </a:p>
          <a:p>
            <a:pPr>
              <a:lnSpc>
                <a:spcPct val="110000"/>
              </a:lnSpc>
            </a:pPr>
            <a:endParaRPr lang="en-US" sz="1300"/>
          </a:p>
        </p:txBody>
      </p:sp>
      <p:pic>
        <p:nvPicPr>
          <p:cNvPr id="5" name="Picture 4" descr="Boxes and roller conveyor">
            <a:extLst>
              <a:ext uri="{FF2B5EF4-FFF2-40B4-BE49-F238E27FC236}">
                <a16:creationId xmlns:a16="http://schemas.microsoft.com/office/drawing/2014/main" id="{E7AD0C7F-1001-BD3C-42FF-7E8FD77E2467}"/>
              </a:ext>
            </a:extLst>
          </p:cNvPr>
          <p:cNvPicPr>
            <a:picLocks noChangeAspect="1"/>
          </p:cNvPicPr>
          <p:nvPr/>
        </p:nvPicPr>
        <p:blipFill>
          <a:blip r:embed="rId2"/>
          <a:srcRect l="19393" r="27609" b="4"/>
          <a:stretch/>
        </p:blipFill>
        <p:spPr>
          <a:xfrm>
            <a:off x="7345680" y="10"/>
            <a:ext cx="4846320" cy="6857990"/>
          </a:xfrm>
          <a:prstGeom prst="rect">
            <a:avLst/>
          </a:prstGeom>
        </p:spPr>
      </p:pic>
    </p:spTree>
    <p:extLst>
      <p:ext uri="{BB962C8B-B14F-4D97-AF65-F5344CB8AC3E}">
        <p14:creationId xmlns:p14="http://schemas.microsoft.com/office/powerpoint/2010/main" val="2368860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1289D-9B20-E73C-7D3A-4CDE0543C1C7}"/>
              </a:ext>
            </a:extLst>
          </p:cNvPr>
          <p:cNvSpPr>
            <a:spLocks noGrp="1"/>
          </p:cNvSpPr>
          <p:nvPr>
            <p:ph type="title"/>
          </p:nvPr>
        </p:nvSpPr>
        <p:spPr>
          <a:xfrm>
            <a:off x="612648" y="548640"/>
            <a:ext cx="10945037" cy="1133856"/>
          </a:xfrm>
        </p:spPr>
        <p:txBody>
          <a:bodyPr vert="horz" lIns="91440" tIns="45720" rIns="91440" bIns="45720" rtlCol="0" anchor="t">
            <a:normAutofit/>
          </a:bodyPr>
          <a:lstStyle/>
          <a:p>
            <a:r>
              <a:rPr lang="en-US" b="1" kern="1200">
                <a:solidFill>
                  <a:schemeClr val="tx1"/>
                </a:solidFill>
                <a:latin typeface="+mj-lt"/>
                <a:ea typeface="+mj-ea"/>
                <a:cs typeface="+mj-cs"/>
              </a:rPr>
              <a:t>Advanced Order Flows</a:t>
            </a:r>
          </a:p>
        </p:txBody>
      </p:sp>
      <p:graphicFrame>
        <p:nvGraphicFramePr>
          <p:cNvPr id="20" name="Content Placeholder 2">
            <a:extLst>
              <a:ext uri="{FF2B5EF4-FFF2-40B4-BE49-F238E27FC236}">
                <a16:creationId xmlns:a16="http://schemas.microsoft.com/office/drawing/2014/main" id="{B08DD701-29E5-9706-D379-0576E100493C}"/>
              </a:ext>
            </a:extLst>
          </p:cNvPr>
          <p:cNvGraphicFramePr>
            <a:graphicFrameLocks noGrp="1"/>
          </p:cNvGraphicFramePr>
          <p:nvPr>
            <p:ph sz="half" idx="1"/>
            <p:extLst>
              <p:ext uri="{D42A27DB-BD31-4B8C-83A1-F6EECF244321}">
                <p14:modId xmlns:p14="http://schemas.microsoft.com/office/powerpoint/2010/main" val="553709246"/>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1259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01F9-BBAD-C4A8-23A3-8FE19BCEF4BF}"/>
              </a:ext>
            </a:extLst>
          </p:cNvPr>
          <p:cNvSpPr>
            <a:spLocks noGrp="1"/>
          </p:cNvSpPr>
          <p:nvPr>
            <p:ph type="title"/>
          </p:nvPr>
        </p:nvSpPr>
        <p:spPr>
          <a:xfrm>
            <a:off x="612648" y="548640"/>
            <a:ext cx="10945037" cy="1133856"/>
          </a:xfrm>
        </p:spPr>
        <p:txBody>
          <a:bodyPr vert="horz" lIns="91440" tIns="45720" rIns="91440" bIns="45720" rtlCol="0" anchor="t">
            <a:normAutofit/>
          </a:bodyPr>
          <a:lstStyle/>
          <a:p>
            <a:pPr marL="285750" indent="-285750"/>
            <a:r>
              <a:rPr lang="en-US" b="1" kern="1200">
                <a:solidFill>
                  <a:schemeClr val="tx1"/>
                </a:solidFill>
                <a:latin typeface="+mj-lt"/>
                <a:ea typeface="+mj-ea"/>
                <a:cs typeface="+mj-cs"/>
              </a:rPr>
              <a:t>Specialized Flows</a:t>
            </a:r>
          </a:p>
        </p:txBody>
      </p:sp>
      <p:graphicFrame>
        <p:nvGraphicFramePr>
          <p:cNvPr id="5" name="Content Placeholder 2">
            <a:extLst>
              <a:ext uri="{FF2B5EF4-FFF2-40B4-BE49-F238E27FC236}">
                <a16:creationId xmlns:a16="http://schemas.microsoft.com/office/drawing/2014/main" id="{5E36164C-1E2F-48C8-7F4E-BF709FB96CAF}"/>
              </a:ext>
            </a:extLst>
          </p:cNvPr>
          <p:cNvGraphicFramePr>
            <a:graphicFrameLocks noGrp="1"/>
          </p:cNvGraphicFramePr>
          <p:nvPr>
            <p:ph sz="half" idx="1"/>
            <p:extLst>
              <p:ext uri="{D42A27DB-BD31-4B8C-83A1-F6EECF244321}">
                <p14:modId xmlns:p14="http://schemas.microsoft.com/office/powerpoint/2010/main" val="1863827509"/>
              </p:ext>
            </p:extLst>
          </p:nvPr>
        </p:nvGraphicFramePr>
        <p:xfrm>
          <a:off x="329620" y="1217023"/>
          <a:ext cx="11598179" cy="5655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6233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B8449C-718C-D12F-CA20-962AE612136A}"/>
              </a:ext>
            </a:extLst>
          </p:cNvPr>
          <p:cNvSpPr>
            <a:spLocks noGrp="1"/>
          </p:cNvSpPr>
          <p:nvPr>
            <p:ph type="title"/>
          </p:nvPr>
        </p:nvSpPr>
        <p:spPr>
          <a:xfrm>
            <a:off x="614678" y="548640"/>
            <a:ext cx="10872216" cy="1133856"/>
          </a:xfrm>
        </p:spPr>
        <p:txBody>
          <a:bodyPr vert="horz" lIns="91440" tIns="45720" rIns="91440" bIns="45720" rtlCol="0" anchor="t">
            <a:normAutofit/>
          </a:bodyPr>
          <a:lstStyle/>
          <a:p>
            <a:r>
              <a:rPr lang="en-US" b="1" kern="1200" dirty="0">
                <a:solidFill>
                  <a:schemeClr val="tx1"/>
                </a:solidFill>
                <a:latin typeface="+mj-lt"/>
                <a:ea typeface="+mj-ea"/>
                <a:cs typeface="+mj-cs"/>
              </a:rPr>
              <a:t>Conclusion</a:t>
            </a:r>
          </a:p>
        </p:txBody>
      </p:sp>
      <p:pic>
        <p:nvPicPr>
          <p:cNvPr id="13" name="Graphic 12" descr="Car">
            <a:extLst>
              <a:ext uri="{FF2B5EF4-FFF2-40B4-BE49-F238E27FC236}">
                <a16:creationId xmlns:a16="http://schemas.microsoft.com/office/drawing/2014/main" id="{B3FEFB74-DCB8-77FA-FB07-6E18AC4FFF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520" y="1792223"/>
            <a:ext cx="3698530" cy="3698530"/>
          </a:xfrm>
          <a:prstGeom prst="rect">
            <a:avLst/>
          </a:prstGeom>
        </p:spPr>
      </p:pic>
      <p:sp>
        <p:nvSpPr>
          <p:cNvPr id="20" name="Content Placeholder 2">
            <a:extLst>
              <a:ext uri="{FF2B5EF4-FFF2-40B4-BE49-F238E27FC236}">
                <a16:creationId xmlns:a16="http://schemas.microsoft.com/office/drawing/2014/main" id="{DBEDB715-B258-E74A-09A3-8C28E36B4CF2}"/>
              </a:ext>
            </a:extLst>
          </p:cNvPr>
          <p:cNvSpPr>
            <a:spLocks noGrp="1"/>
          </p:cNvSpPr>
          <p:nvPr>
            <p:ph sz="half" idx="1"/>
          </p:nvPr>
        </p:nvSpPr>
        <p:spPr>
          <a:xfrm>
            <a:off x="4882551" y="1792224"/>
            <a:ext cx="6602154" cy="4517136"/>
          </a:xfrm>
        </p:spPr>
        <p:txBody>
          <a:bodyPr vert="horz" lIns="91440" tIns="45720" rIns="91440" bIns="45720" rtlCol="0" anchor="t">
            <a:normAutofit/>
          </a:bodyPr>
          <a:lstStyle/>
          <a:p>
            <a:pPr>
              <a:lnSpc>
                <a:spcPct val="110000"/>
              </a:lnSpc>
            </a:pPr>
            <a:endParaRPr lang="en-US" sz="1100" b="1"/>
          </a:p>
          <a:p>
            <a:pPr>
              <a:lnSpc>
                <a:spcPct val="110000"/>
              </a:lnSpc>
            </a:pPr>
            <a:r>
              <a:rPr lang="en-US" sz="1100" dirty="0"/>
              <a:t>In conclusion, </a:t>
            </a:r>
            <a:r>
              <a:rPr lang="en-US" sz="1100" b="1" dirty="0"/>
              <a:t>Pixel Motor Seven (PM7)</a:t>
            </a:r>
            <a:r>
              <a:rPr lang="en-US" sz="1100" dirty="0"/>
              <a:t> is a dynamic and innovative company specializing in the manufacturing of high-quality automotive spare parts. Through this project, we’ve detailed the operational processes, from setting up and managing inventory to streamlining purchasing and order management.</a:t>
            </a:r>
          </a:p>
          <a:p>
            <a:pPr>
              <a:lnSpc>
                <a:spcPct val="110000"/>
              </a:lnSpc>
            </a:pPr>
            <a:r>
              <a:rPr lang="en-US" sz="1100" dirty="0"/>
              <a:t>Key Highlights:</a:t>
            </a:r>
          </a:p>
          <a:p>
            <a:pPr lvl="1">
              <a:lnSpc>
                <a:spcPct val="110000"/>
              </a:lnSpc>
            </a:pPr>
            <a:r>
              <a:rPr lang="en-US" sz="1100" b="1" dirty="0"/>
              <a:t>Manufacturing Excellence</a:t>
            </a:r>
            <a:r>
              <a:rPr lang="en-US" sz="1100" dirty="0"/>
              <a:t>: PM7 is committed to producing top-tier products, including </a:t>
            </a:r>
            <a:r>
              <a:rPr lang="en-US" sz="1100" b="1" dirty="0"/>
              <a:t>engines (1800 CC, 1400 CC, 2000 CC)</a:t>
            </a:r>
            <a:r>
              <a:rPr lang="en-US" sz="1100" dirty="0"/>
              <a:t>, </a:t>
            </a:r>
            <a:r>
              <a:rPr lang="en-US" sz="1100" b="1" dirty="0"/>
              <a:t>front and back lights</a:t>
            </a:r>
            <a:r>
              <a:rPr lang="en-US" sz="1100" dirty="0"/>
              <a:t>, and </a:t>
            </a:r>
            <a:r>
              <a:rPr lang="en-US" sz="1100" b="1" dirty="0"/>
              <a:t>batteries</a:t>
            </a:r>
            <a:r>
              <a:rPr lang="en-US" sz="1100" dirty="0"/>
              <a:t>, ensuring reliability and performance.</a:t>
            </a:r>
          </a:p>
          <a:p>
            <a:pPr lvl="1">
              <a:lnSpc>
                <a:spcPct val="110000"/>
              </a:lnSpc>
            </a:pPr>
            <a:r>
              <a:rPr lang="en-US" sz="1100" b="1" dirty="0"/>
              <a:t>Advanced Operations Setup</a:t>
            </a:r>
            <a:r>
              <a:rPr lang="en-US" sz="1100" dirty="0"/>
              <a:t>: By implementing </a:t>
            </a:r>
            <a:r>
              <a:rPr lang="en-US" sz="1100" b="1" dirty="0"/>
              <a:t>Oracle E-Business Suite</a:t>
            </a:r>
            <a:r>
              <a:rPr lang="en-US" sz="1100" dirty="0"/>
              <a:t>, PM7 ensures seamless integration across </a:t>
            </a:r>
            <a:r>
              <a:rPr lang="en-US" sz="1100" b="1" dirty="0"/>
              <a:t>Inventory</a:t>
            </a:r>
            <a:r>
              <a:rPr lang="en-US" sz="1100" dirty="0"/>
              <a:t>, </a:t>
            </a:r>
            <a:r>
              <a:rPr lang="en-US" sz="1100" b="1" dirty="0"/>
              <a:t>Purchasing</a:t>
            </a:r>
            <a:r>
              <a:rPr lang="en-US" sz="1100" dirty="0"/>
              <a:t>, and </a:t>
            </a:r>
            <a:r>
              <a:rPr lang="en-US" sz="1100" b="1" dirty="0"/>
              <a:t>Order Management</a:t>
            </a:r>
            <a:r>
              <a:rPr lang="en-US" sz="1100" dirty="0"/>
              <a:t> processes. This allows for effective management of procurement, stock, and order-to-cash flows, improving operational efficiency and customer satisfaction.</a:t>
            </a:r>
          </a:p>
          <a:p>
            <a:pPr lvl="1">
              <a:lnSpc>
                <a:spcPct val="110000"/>
              </a:lnSpc>
            </a:pPr>
            <a:r>
              <a:rPr lang="en-US" sz="1100" b="1" dirty="0"/>
              <a:t>Future Growth</a:t>
            </a:r>
            <a:r>
              <a:rPr lang="en-US" sz="1100" dirty="0"/>
              <a:t>: With the scalable solutions implemented in this project, PM7 is well-equipped to meet growing demands, expand product lines, and enhance overall business operations.</a:t>
            </a:r>
          </a:p>
          <a:p>
            <a:pPr>
              <a:lnSpc>
                <a:spcPct val="110000"/>
              </a:lnSpc>
            </a:pPr>
            <a:r>
              <a:rPr lang="en-US" sz="1100" dirty="0"/>
              <a:t>Through careful planning and the integration of robust systems, PM7 is on the path to becoming a leader in the automotive manufacturing industry. This setup not only optimizes day-to-day operations but also lays a strong foundation for long-term growth and success.</a:t>
            </a:r>
          </a:p>
        </p:txBody>
      </p:sp>
    </p:spTree>
    <p:extLst>
      <p:ext uri="{BB962C8B-B14F-4D97-AF65-F5344CB8AC3E}">
        <p14:creationId xmlns:p14="http://schemas.microsoft.com/office/powerpoint/2010/main" val="3662209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693E5-6F5A-73E9-976F-19B54C6214E8}"/>
              </a:ext>
            </a:extLst>
          </p:cNvPr>
          <p:cNvSpPr>
            <a:spLocks noGrp="1"/>
          </p:cNvSpPr>
          <p:nvPr>
            <p:ph type="title"/>
          </p:nvPr>
        </p:nvSpPr>
        <p:spPr>
          <a:xfrm>
            <a:off x="614678" y="548640"/>
            <a:ext cx="10872216" cy="1133856"/>
          </a:xfrm>
        </p:spPr>
        <p:txBody>
          <a:bodyPr anchor="t">
            <a:normAutofit/>
          </a:bodyPr>
          <a:lstStyle/>
          <a:p>
            <a:r>
              <a:rPr lang="en-US"/>
              <a:t>Thank You!</a:t>
            </a:r>
            <a:endParaRPr lang="en-US" dirty="0"/>
          </a:p>
        </p:txBody>
      </p:sp>
      <p:pic>
        <p:nvPicPr>
          <p:cNvPr id="22" name="Graphic 21" descr="Shooting star">
            <a:extLst>
              <a:ext uri="{FF2B5EF4-FFF2-40B4-BE49-F238E27FC236}">
                <a16:creationId xmlns:a16="http://schemas.microsoft.com/office/drawing/2014/main" id="{114571E1-F41D-6C18-22E5-54EA682C60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520" y="1792223"/>
            <a:ext cx="3698530" cy="3698530"/>
          </a:xfrm>
          <a:prstGeom prst="rect">
            <a:avLst/>
          </a:prstGeom>
        </p:spPr>
      </p:pic>
      <p:sp>
        <p:nvSpPr>
          <p:cNvPr id="3" name="Content Placeholder 2">
            <a:extLst>
              <a:ext uri="{FF2B5EF4-FFF2-40B4-BE49-F238E27FC236}">
                <a16:creationId xmlns:a16="http://schemas.microsoft.com/office/drawing/2014/main" id="{4A55FAD5-BD5B-CE2A-1027-4A2C46FF5746}"/>
              </a:ext>
            </a:extLst>
          </p:cNvPr>
          <p:cNvSpPr>
            <a:spLocks noGrp="1"/>
          </p:cNvSpPr>
          <p:nvPr>
            <p:ph idx="1"/>
          </p:nvPr>
        </p:nvSpPr>
        <p:spPr>
          <a:xfrm>
            <a:off x="4882551" y="1792224"/>
            <a:ext cx="6602154" cy="4517136"/>
          </a:xfrm>
        </p:spPr>
        <p:txBody>
          <a:bodyPr vert="horz" lIns="91440" tIns="45720" rIns="91440" bIns="45720" rtlCol="0" anchor="t">
            <a:normAutofit/>
          </a:bodyPr>
          <a:lstStyle/>
          <a:p>
            <a:endParaRPr lang="en-US" sz="1800" b="1"/>
          </a:p>
          <a:p>
            <a:pPr lvl="1"/>
            <a:r>
              <a:rPr lang="en-US"/>
              <a:t>We appreciate your time and attention in learning about the </a:t>
            </a:r>
            <a:r>
              <a:rPr lang="en-US" b="1"/>
              <a:t>PM7 project</a:t>
            </a:r>
            <a:r>
              <a:rPr lang="en-US"/>
              <a:t>. We look forward to seeing how these processes will drive PM7 to new heights in the automotive industry.</a:t>
            </a:r>
          </a:p>
          <a:p>
            <a:endParaRPr lang="en-US" sz="1800"/>
          </a:p>
        </p:txBody>
      </p:sp>
    </p:spTree>
    <p:extLst>
      <p:ext uri="{BB962C8B-B14F-4D97-AF65-F5344CB8AC3E}">
        <p14:creationId xmlns:p14="http://schemas.microsoft.com/office/powerpoint/2010/main" val="3472003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metal parts&#10;&#10;AI-generated content may be incorrect.">
            <a:extLst>
              <a:ext uri="{FF2B5EF4-FFF2-40B4-BE49-F238E27FC236}">
                <a16:creationId xmlns:a16="http://schemas.microsoft.com/office/drawing/2014/main" id="{4AB66FF8-95EE-25FA-DC5D-418F4858A737}"/>
              </a:ext>
            </a:extLst>
          </p:cNvPr>
          <p:cNvPicPr>
            <a:picLocks noChangeAspect="1"/>
          </p:cNvPicPr>
          <p:nvPr/>
        </p:nvPicPr>
        <p:blipFill>
          <a:blip r:embed="rId2">
            <a:alphaModFix amt="60000"/>
          </a:blip>
          <a:srcRect b="15730"/>
          <a:stretch/>
        </p:blipFill>
        <p:spPr>
          <a:xfrm>
            <a:off x="1" y="1"/>
            <a:ext cx="12192000" cy="6857999"/>
          </a:xfrm>
          <a:prstGeom prst="rect">
            <a:avLst/>
          </a:prstGeom>
        </p:spPr>
      </p:pic>
      <p:sp>
        <p:nvSpPr>
          <p:cNvPr id="2" name="Title 1"/>
          <p:cNvSpPr>
            <a:spLocks noGrp="1"/>
          </p:cNvSpPr>
          <p:nvPr>
            <p:ph type="ctrTitle"/>
          </p:nvPr>
        </p:nvSpPr>
        <p:spPr>
          <a:xfrm>
            <a:off x="2301923" y="1482602"/>
            <a:ext cx="7588155" cy="2236264"/>
          </a:xfrm>
        </p:spPr>
        <p:txBody>
          <a:bodyPr>
            <a:normAutofit/>
          </a:bodyPr>
          <a:lstStyle/>
          <a:p>
            <a:r>
              <a:rPr lang="en-US" sz="5400">
                <a:solidFill>
                  <a:srgbClr val="FFFFFF"/>
                </a:solidFill>
                <a:latin typeface="Calibri"/>
                <a:ea typeface="Calibri"/>
                <a:cs typeface="Calibri"/>
              </a:rPr>
              <a:t>Pixel Motor Seven (BM7)</a:t>
            </a:r>
          </a:p>
        </p:txBody>
      </p:sp>
      <p:sp>
        <p:nvSpPr>
          <p:cNvPr id="3" name="Subtitle 2"/>
          <p:cNvSpPr>
            <a:spLocks noGrp="1"/>
          </p:cNvSpPr>
          <p:nvPr>
            <p:ph type="subTitle" idx="1"/>
          </p:nvPr>
        </p:nvSpPr>
        <p:spPr>
          <a:xfrm>
            <a:off x="2301923" y="3793937"/>
            <a:ext cx="7588155" cy="1414091"/>
          </a:xfrm>
        </p:spPr>
        <p:txBody>
          <a:bodyPr>
            <a:normAutofit/>
          </a:bodyPr>
          <a:lstStyle/>
          <a:p>
            <a:pPr marL="285750" indent="-285750">
              <a:spcBef>
                <a:spcPct val="20000"/>
              </a:spcBef>
              <a:buFont typeface="Arial"/>
              <a:buChar char="•"/>
            </a:pPr>
            <a:r>
              <a:rPr lang="en-US" sz="2200">
                <a:solidFill>
                  <a:srgbClr val="FFFFFF"/>
                </a:solidFill>
                <a:latin typeface="Calibri"/>
                <a:ea typeface="Calibri"/>
                <a:cs typeface="Calibri"/>
              </a:rPr>
              <a:t>Advanced Automotive Spare Parts Manufacturing</a:t>
            </a:r>
          </a:p>
          <a:p>
            <a:endParaRPr lang="en-US" sz="2200">
              <a:solidFill>
                <a:srgbClr val="FFFFFF"/>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B9F346-CEF2-94F8-FBA9-A13B32908B2A}"/>
              </a:ext>
            </a:extLst>
          </p:cNvPr>
          <p:cNvSpPr>
            <a:spLocks noGrp="1"/>
          </p:cNvSpPr>
          <p:nvPr>
            <p:ph type="title"/>
          </p:nvPr>
        </p:nvSpPr>
        <p:spPr>
          <a:xfrm>
            <a:off x="612648" y="1114923"/>
            <a:ext cx="4621553" cy="1360728"/>
          </a:xfrm>
        </p:spPr>
        <p:txBody>
          <a:bodyPr anchor="b">
            <a:normAutofit/>
          </a:bodyPr>
          <a:lstStyle/>
          <a:p>
            <a:r>
              <a:rPr lang="en-US" b="0">
                <a:latin typeface="Calibri"/>
                <a:ea typeface="Calibri"/>
                <a:cs typeface="Calibri"/>
              </a:rPr>
              <a:t>About </a:t>
            </a:r>
            <a:endParaRPr lang="en-US" dirty="0"/>
          </a:p>
        </p:txBody>
      </p:sp>
      <p:sp>
        <p:nvSpPr>
          <p:cNvPr id="3" name="Content Placeholder 2">
            <a:extLst>
              <a:ext uri="{FF2B5EF4-FFF2-40B4-BE49-F238E27FC236}">
                <a16:creationId xmlns:a16="http://schemas.microsoft.com/office/drawing/2014/main" id="{55CC8DD4-1EB5-15E6-D2BA-5F83F0EC1905}"/>
              </a:ext>
            </a:extLst>
          </p:cNvPr>
          <p:cNvSpPr>
            <a:spLocks noGrp="1"/>
          </p:cNvSpPr>
          <p:nvPr>
            <p:ph idx="1"/>
          </p:nvPr>
        </p:nvSpPr>
        <p:spPr>
          <a:xfrm>
            <a:off x="612648" y="2584058"/>
            <a:ext cx="5067867" cy="3159018"/>
          </a:xfrm>
        </p:spPr>
        <p:txBody>
          <a:bodyPr vert="horz" lIns="91440" tIns="45720" rIns="91440" bIns="45720" rtlCol="0">
            <a:normAutofit/>
          </a:bodyPr>
          <a:lstStyle/>
          <a:p>
            <a:pPr>
              <a:spcBef>
                <a:spcPct val="20000"/>
              </a:spcBef>
            </a:pPr>
            <a:r>
              <a:rPr lang="en-US" sz="1800">
                <a:latin typeface="Calibri"/>
                <a:ea typeface="Calibri"/>
                <a:cs typeface="Calibri"/>
              </a:rPr>
              <a:t>BM7 manufactures high-performance automotive components with precision. Two primary locations:</a:t>
            </a:r>
            <a:endParaRPr lang="en-US" sz="1800">
              <a:latin typeface="Neue Haas Grotesk Text Pro"/>
              <a:ea typeface="Calibri"/>
              <a:cs typeface="Calibri"/>
            </a:endParaRPr>
          </a:p>
          <a:p>
            <a:pPr marL="228600" lvl="1" indent="0">
              <a:spcBef>
                <a:spcPct val="20000"/>
              </a:spcBef>
              <a:buNone/>
            </a:pPr>
            <a:r>
              <a:rPr lang="en-US">
                <a:latin typeface="Calibri"/>
                <a:ea typeface="Calibri"/>
                <a:cs typeface="Calibri"/>
              </a:rPr>
              <a:t> - Location A: HQ &amp; Main Warehouse</a:t>
            </a:r>
            <a:endParaRPr lang="en-US">
              <a:latin typeface="Neue Haas Grotesk Text Pro"/>
              <a:ea typeface="Calibri"/>
              <a:cs typeface="Calibri"/>
            </a:endParaRPr>
          </a:p>
          <a:p>
            <a:pPr marL="228600" lvl="1" indent="0">
              <a:spcBef>
                <a:spcPct val="20000"/>
              </a:spcBef>
              <a:buNone/>
            </a:pPr>
            <a:r>
              <a:rPr lang="en-US">
                <a:latin typeface="Calibri"/>
                <a:ea typeface="Calibri"/>
                <a:cs typeface="Calibri"/>
              </a:rPr>
              <a:t> - Location B: Factory &amp; Assembly Line</a:t>
            </a:r>
            <a:endParaRPr lang="en-US">
              <a:latin typeface="Neue Haas Grotesk Text Pro"/>
              <a:ea typeface="Calibri"/>
              <a:cs typeface="Calibri"/>
            </a:endParaRPr>
          </a:p>
        </p:txBody>
      </p:sp>
      <p:pic>
        <p:nvPicPr>
          <p:cNvPr id="7" name="Graphic 6" descr="Factory">
            <a:extLst>
              <a:ext uri="{FF2B5EF4-FFF2-40B4-BE49-F238E27FC236}">
                <a16:creationId xmlns:a16="http://schemas.microsoft.com/office/drawing/2014/main" id="{B0EBB8AF-83FD-BBB6-F5D9-C23573DA24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6074" y="1114923"/>
            <a:ext cx="4628153" cy="4628153"/>
          </a:xfrm>
          <a:prstGeom prst="rect">
            <a:avLst/>
          </a:prstGeom>
        </p:spPr>
      </p:pic>
    </p:spTree>
    <p:extLst>
      <p:ext uri="{BB962C8B-B14F-4D97-AF65-F5344CB8AC3E}">
        <p14:creationId xmlns:p14="http://schemas.microsoft.com/office/powerpoint/2010/main" val="367693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6F5F3-E93D-BA03-F113-0AD7135A4A80}"/>
              </a:ext>
            </a:extLst>
          </p:cNvPr>
          <p:cNvSpPr>
            <a:spLocks noGrp="1"/>
          </p:cNvSpPr>
          <p:nvPr>
            <p:ph type="title"/>
          </p:nvPr>
        </p:nvSpPr>
        <p:spPr>
          <a:xfrm>
            <a:off x="-1454725" y="489800"/>
            <a:ext cx="8728364" cy="689279"/>
          </a:xfrm>
        </p:spPr>
        <p:txBody>
          <a:bodyPr vert="horz" lIns="91440" tIns="45720" rIns="91440" bIns="45720" rtlCol="0" anchor="b">
            <a:normAutofit/>
          </a:bodyPr>
          <a:lstStyle/>
          <a:p>
            <a:pPr algn="ctr"/>
            <a:r>
              <a:rPr lang="en-US"/>
              <a:t>Organizational Structure</a:t>
            </a:r>
          </a:p>
          <a:p>
            <a:pPr algn="ctr"/>
            <a:endParaRPr lang="en-US"/>
          </a:p>
        </p:txBody>
      </p:sp>
      <p:pic>
        <p:nvPicPr>
          <p:cNvPr id="5" name="Picture 4">
            <a:extLst>
              <a:ext uri="{FF2B5EF4-FFF2-40B4-BE49-F238E27FC236}">
                <a16:creationId xmlns:a16="http://schemas.microsoft.com/office/drawing/2014/main" id="{FCF86BEF-DD0C-8C09-435E-C4C80B464E34}"/>
              </a:ext>
            </a:extLst>
          </p:cNvPr>
          <p:cNvPicPr>
            <a:picLocks noChangeAspect="1"/>
          </p:cNvPicPr>
          <p:nvPr/>
        </p:nvPicPr>
        <p:blipFill>
          <a:blip r:embed="rId2"/>
          <a:srcRect t="1814"/>
          <a:stretch/>
        </p:blipFill>
        <p:spPr>
          <a:xfrm>
            <a:off x="-2447" y="825672"/>
            <a:ext cx="12196894" cy="6017708"/>
          </a:xfrm>
          <a:prstGeom prst="rect">
            <a:avLst/>
          </a:prstGeom>
        </p:spPr>
      </p:pic>
    </p:spTree>
    <p:extLst>
      <p:ext uri="{BB962C8B-B14F-4D97-AF65-F5344CB8AC3E}">
        <p14:creationId xmlns:p14="http://schemas.microsoft.com/office/powerpoint/2010/main" val="550056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CC2F6-D7EB-BE5A-3C2A-C69CCAE2C36F}"/>
              </a:ext>
            </a:extLst>
          </p:cNvPr>
          <p:cNvSpPr>
            <a:spLocks noGrp="1"/>
          </p:cNvSpPr>
          <p:nvPr>
            <p:ph type="title"/>
          </p:nvPr>
        </p:nvSpPr>
        <p:spPr>
          <a:xfrm>
            <a:off x="612648" y="600075"/>
            <a:ext cx="6035040" cy="1529932"/>
          </a:xfrm>
        </p:spPr>
        <p:txBody>
          <a:bodyPr anchor="b">
            <a:normAutofit/>
          </a:bodyPr>
          <a:lstStyle/>
          <a:p>
            <a:r>
              <a:rPr lang="en-US" dirty="0"/>
              <a:t>Items &amp; Material</a:t>
            </a:r>
          </a:p>
        </p:txBody>
      </p:sp>
      <p:sp>
        <p:nvSpPr>
          <p:cNvPr id="21" name="Content Placeholder 2">
            <a:extLst>
              <a:ext uri="{FF2B5EF4-FFF2-40B4-BE49-F238E27FC236}">
                <a16:creationId xmlns:a16="http://schemas.microsoft.com/office/drawing/2014/main" id="{ED5E3001-B848-DF42-2EBD-7348B3D9C3C1}"/>
              </a:ext>
            </a:extLst>
          </p:cNvPr>
          <p:cNvSpPr>
            <a:spLocks noGrp="1"/>
          </p:cNvSpPr>
          <p:nvPr>
            <p:ph idx="1"/>
          </p:nvPr>
        </p:nvSpPr>
        <p:spPr>
          <a:xfrm>
            <a:off x="612648" y="2212848"/>
            <a:ext cx="6035040" cy="4096512"/>
          </a:xfrm>
        </p:spPr>
        <p:txBody>
          <a:bodyPr vert="horz" lIns="91440" tIns="45720" rIns="91440" bIns="45720" rtlCol="0">
            <a:normAutofit/>
          </a:bodyPr>
          <a:lstStyle/>
          <a:p>
            <a:r>
              <a:rPr lang="en-US" sz="1800">
                <a:latin typeface="Calibri"/>
                <a:ea typeface="Calibri"/>
                <a:cs typeface="Calibri"/>
              </a:rPr>
              <a:t>Finished Products</a:t>
            </a:r>
          </a:p>
          <a:p>
            <a:pPr lvl="1">
              <a:spcBef>
                <a:spcPct val="20000"/>
              </a:spcBef>
              <a:buFont typeface="Courier New" panose="020B0604020202020204" pitchFamily="34" charset="0"/>
              <a:buChar char="o"/>
            </a:pPr>
            <a:r>
              <a:rPr lang="en-US">
                <a:latin typeface="Calibri"/>
                <a:ea typeface="Calibri"/>
                <a:cs typeface="Calibri"/>
              </a:rPr>
              <a:t> Engine, Front &amp; Rear Lights, Batteries, Spark Plugs, Fuel Pumps, Filters, Belts, etc.</a:t>
            </a:r>
          </a:p>
          <a:p>
            <a:r>
              <a:rPr lang="en-US" sz="1800">
                <a:latin typeface="Calibri"/>
                <a:ea typeface="Calibri"/>
                <a:cs typeface="Calibri"/>
              </a:rPr>
              <a:t>Raw Material</a:t>
            </a:r>
          </a:p>
          <a:p>
            <a:pPr lvl="1">
              <a:buFont typeface="Courier New" panose="020B0604020202020204" pitchFamily="34" charset="0"/>
              <a:buChar char="o"/>
            </a:pPr>
            <a:r>
              <a:rPr lang="en-US">
                <a:latin typeface="Calibri"/>
                <a:ea typeface="Calibri"/>
                <a:cs typeface="Calibri"/>
              </a:rPr>
              <a:t>Aluminum, Plastic, Iron, etc.</a:t>
            </a:r>
          </a:p>
        </p:txBody>
      </p:sp>
      <p:pic>
        <p:nvPicPr>
          <p:cNvPr id="22" name="Picture 21" descr="Gears of a machine">
            <a:extLst>
              <a:ext uri="{FF2B5EF4-FFF2-40B4-BE49-F238E27FC236}">
                <a16:creationId xmlns:a16="http://schemas.microsoft.com/office/drawing/2014/main" id="{D9B498E4-569F-671E-01FE-FC2DDC918217}"/>
              </a:ext>
            </a:extLst>
          </p:cNvPr>
          <p:cNvPicPr>
            <a:picLocks noChangeAspect="1"/>
          </p:cNvPicPr>
          <p:nvPr/>
        </p:nvPicPr>
        <p:blipFill>
          <a:blip r:embed="rId2"/>
          <a:srcRect l="27189" r="29919" b="-5"/>
          <a:stretch/>
        </p:blipFill>
        <p:spPr>
          <a:xfrm>
            <a:off x="7345680" y="10"/>
            <a:ext cx="4846320" cy="6857990"/>
          </a:xfrm>
          <a:prstGeom prst="rect">
            <a:avLst/>
          </a:prstGeom>
        </p:spPr>
      </p:pic>
    </p:spTree>
    <p:extLst>
      <p:ext uri="{BB962C8B-B14F-4D97-AF65-F5344CB8AC3E}">
        <p14:creationId xmlns:p14="http://schemas.microsoft.com/office/powerpoint/2010/main" val="3056203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9138733-BF99-A20C-9423-1CF8BB9D090D}"/>
              </a:ext>
            </a:extLst>
          </p:cNvPr>
          <p:cNvSpPr>
            <a:spLocks noGrp="1"/>
          </p:cNvSpPr>
          <p:nvPr>
            <p:ph type="title"/>
          </p:nvPr>
        </p:nvSpPr>
        <p:spPr>
          <a:xfrm>
            <a:off x="8270421" y="1387929"/>
            <a:ext cx="3212502" cy="1942773"/>
          </a:xfrm>
        </p:spPr>
        <p:txBody>
          <a:bodyPr anchor="b">
            <a:normAutofit/>
          </a:bodyPr>
          <a:lstStyle/>
          <a:p>
            <a:r>
              <a:rPr lang="en-US" b="0">
                <a:latin typeface="Calibri"/>
                <a:ea typeface="Calibri"/>
                <a:cs typeface="Calibri"/>
              </a:rPr>
              <a:t>Inventory &amp; Material Flow</a:t>
            </a:r>
          </a:p>
          <a:p>
            <a:endParaRPr lang="en-US" dirty="0"/>
          </a:p>
        </p:txBody>
      </p:sp>
      <p:pic>
        <p:nvPicPr>
          <p:cNvPr id="33" name="Picture 32" descr="Cardboard boxes on conveyor belt">
            <a:extLst>
              <a:ext uri="{FF2B5EF4-FFF2-40B4-BE49-F238E27FC236}">
                <a16:creationId xmlns:a16="http://schemas.microsoft.com/office/drawing/2014/main" id="{43955593-BBD3-5E59-1B10-E103B0073D2D}"/>
              </a:ext>
            </a:extLst>
          </p:cNvPr>
          <p:cNvPicPr>
            <a:picLocks noChangeAspect="1"/>
          </p:cNvPicPr>
          <p:nvPr/>
        </p:nvPicPr>
        <p:blipFill>
          <a:blip r:embed="rId2"/>
          <a:srcRect l="17122" r="7815" b="-3"/>
          <a:stretch/>
        </p:blipFill>
        <p:spPr>
          <a:xfrm>
            <a:off x="20" y="10"/>
            <a:ext cx="7723393" cy="6857990"/>
          </a:xfrm>
          <a:prstGeom prst="rect">
            <a:avLst/>
          </a:prstGeom>
        </p:spPr>
      </p:pic>
      <p:sp>
        <p:nvSpPr>
          <p:cNvPr id="34" name="Content Placeholder 2">
            <a:extLst>
              <a:ext uri="{FF2B5EF4-FFF2-40B4-BE49-F238E27FC236}">
                <a16:creationId xmlns:a16="http://schemas.microsoft.com/office/drawing/2014/main" id="{5925B2B5-8E91-E6FD-0167-6DDE277B8990}"/>
              </a:ext>
            </a:extLst>
          </p:cNvPr>
          <p:cNvSpPr>
            <a:spLocks noGrp="1"/>
          </p:cNvSpPr>
          <p:nvPr>
            <p:ph idx="1"/>
          </p:nvPr>
        </p:nvSpPr>
        <p:spPr>
          <a:xfrm>
            <a:off x="8270421" y="3412998"/>
            <a:ext cx="3212502" cy="2767366"/>
          </a:xfrm>
        </p:spPr>
        <p:txBody>
          <a:bodyPr vert="horz" lIns="91440" tIns="45720" rIns="91440" bIns="45720" rtlCol="0">
            <a:normAutofit/>
          </a:bodyPr>
          <a:lstStyle/>
          <a:p>
            <a:pPr>
              <a:spcBef>
                <a:spcPct val="20000"/>
              </a:spcBef>
            </a:pPr>
            <a:r>
              <a:rPr lang="en-US" sz="1800">
                <a:latin typeface="Calibri"/>
                <a:ea typeface="Calibri"/>
                <a:cs typeface="Calibri"/>
              </a:rPr>
              <a:t>Raw materials received in Location A</a:t>
            </a:r>
          </a:p>
          <a:p>
            <a:pPr>
              <a:spcBef>
                <a:spcPct val="20000"/>
              </a:spcBef>
            </a:pPr>
            <a:r>
              <a:rPr lang="en-US" sz="1800">
                <a:latin typeface="Calibri"/>
                <a:ea typeface="Calibri"/>
                <a:cs typeface="Calibri"/>
              </a:rPr>
              <a:t>Transferred to Location B for manufacturing</a:t>
            </a:r>
          </a:p>
          <a:p>
            <a:pPr>
              <a:spcBef>
                <a:spcPct val="20000"/>
              </a:spcBef>
            </a:pPr>
            <a:r>
              <a:rPr lang="en-US" sz="1800">
                <a:latin typeface="Calibri"/>
                <a:ea typeface="Calibri"/>
                <a:cs typeface="Calibri"/>
              </a:rPr>
              <a:t>All tracked via Oracle Inventory</a:t>
            </a:r>
          </a:p>
          <a:p>
            <a:endParaRPr lang="en-US" sz="1800"/>
          </a:p>
        </p:txBody>
      </p:sp>
    </p:spTree>
    <p:extLst>
      <p:ext uri="{BB962C8B-B14F-4D97-AF65-F5344CB8AC3E}">
        <p14:creationId xmlns:p14="http://schemas.microsoft.com/office/powerpoint/2010/main" val="117802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51002E89-BBFE-C41F-44E3-5B8FDD462C61}"/>
              </a:ext>
            </a:extLst>
          </p:cNvPr>
          <p:cNvSpPr>
            <a:spLocks noGrp="1"/>
          </p:cNvSpPr>
          <p:nvPr>
            <p:ph type="title"/>
          </p:nvPr>
        </p:nvSpPr>
        <p:spPr>
          <a:xfrm>
            <a:off x="8270421" y="1387929"/>
            <a:ext cx="3212502" cy="1942773"/>
          </a:xfrm>
        </p:spPr>
        <p:txBody>
          <a:bodyPr vert="horz" lIns="91440" tIns="45720" rIns="91440" bIns="45720" rtlCol="0" anchor="b">
            <a:normAutofit/>
          </a:bodyPr>
          <a:lstStyle/>
          <a:p>
            <a:r>
              <a:rPr lang="en-US" sz="3300" b="1" kern="1200" dirty="0">
                <a:solidFill>
                  <a:schemeClr val="tx1"/>
                </a:solidFill>
                <a:latin typeface="+mj-lt"/>
                <a:ea typeface="+mj-ea"/>
                <a:cs typeface="+mj-cs"/>
              </a:rPr>
              <a:t>Manufacturing Workflow</a:t>
            </a:r>
          </a:p>
          <a:p>
            <a:endParaRPr lang="en-US" sz="3300" b="1" kern="1200">
              <a:solidFill>
                <a:schemeClr val="tx1"/>
              </a:solidFill>
              <a:latin typeface="+mj-lt"/>
              <a:ea typeface="+mj-ea"/>
              <a:cs typeface="+mj-cs"/>
            </a:endParaRPr>
          </a:p>
        </p:txBody>
      </p:sp>
      <p:pic>
        <p:nvPicPr>
          <p:cNvPr id="26" name="Picture 25">
            <a:extLst>
              <a:ext uri="{FF2B5EF4-FFF2-40B4-BE49-F238E27FC236}">
                <a16:creationId xmlns:a16="http://schemas.microsoft.com/office/drawing/2014/main" id="{3CF36305-ED81-6535-2B9D-F9D584E1725D}"/>
              </a:ext>
            </a:extLst>
          </p:cNvPr>
          <p:cNvPicPr>
            <a:picLocks noChangeAspect="1"/>
          </p:cNvPicPr>
          <p:nvPr/>
        </p:nvPicPr>
        <p:blipFill>
          <a:blip r:embed="rId2"/>
          <a:srcRect l="12460" r="12460"/>
          <a:stretch/>
        </p:blipFill>
        <p:spPr>
          <a:xfrm>
            <a:off x="20" y="10"/>
            <a:ext cx="7723393" cy="6857990"/>
          </a:xfrm>
          <a:prstGeom prst="rect">
            <a:avLst/>
          </a:prstGeom>
        </p:spPr>
      </p:pic>
      <p:sp>
        <p:nvSpPr>
          <p:cNvPr id="27" name="Content Placeholder 2">
            <a:extLst>
              <a:ext uri="{FF2B5EF4-FFF2-40B4-BE49-F238E27FC236}">
                <a16:creationId xmlns:a16="http://schemas.microsoft.com/office/drawing/2014/main" id="{F578F812-ACA9-8B8E-A8A6-91BD76A02E97}"/>
              </a:ext>
            </a:extLst>
          </p:cNvPr>
          <p:cNvSpPr>
            <a:spLocks noGrp="1"/>
          </p:cNvSpPr>
          <p:nvPr>
            <p:ph sz="half" idx="1"/>
          </p:nvPr>
        </p:nvSpPr>
        <p:spPr>
          <a:xfrm>
            <a:off x="8270421" y="3426135"/>
            <a:ext cx="3540950" cy="2754229"/>
          </a:xfrm>
        </p:spPr>
        <p:txBody>
          <a:bodyPr vert="horz" lIns="91440" tIns="45720" rIns="91440" bIns="45720" rtlCol="0">
            <a:normAutofit/>
          </a:bodyPr>
          <a:lstStyle/>
          <a:p>
            <a:pPr>
              <a:spcBef>
                <a:spcPct val="20000"/>
              </a:spcBef>
            </a:pPr>
            <a:r>
              <a:rPr lang="en-US" sz="1800"/>
              <a:t>Work Orders at Org B</a:t>
            </a:r>
          </a:p>
          <a:p>
            <a:pPr>
              <a:spcBef>
                <a:spcPct val="20000"/>
              </a:spcBef>
            </a:pPr>
            <a:r>
              <a:rPr lang="en-US" sz="1800"/>
              <a:t>Material Consumption</a:t>
            </a:r>
          </a:p>
          <a:p>
            <a:pPr>
              <a:spcBef>
                <a:spcPct val="20000"/>
              </a:spcBef>
            </a:pPr>
            <a:r>
              <a:rPr lang="en-US" sz="1800" dirty="0"/>
              <a:t>Assembly ➜ Finished Goods</a:t>
            </a:r>
          </a:p>
          <a:p>
            <a:pPr>
              <a:spcBef>
                <a:spcPct val="20000"/>
              </a:spcBef>
            </a:pPr>
            <a:r>
              <a:rPr lang="en-US" sz="1800" dirty="0"/>
              <a:t>Tracking through Oracle WIP</a:t>
            </a:r>
          </a:p>
          <a:p>
            <a:endParaRPr lang="en-US" sz="1800"/>
          </a:p>
        </p:txBody>
      </p:sp>
    </p:spTree>
    <p:extLst>
      <p:ext uri="{BB962C8B-B14F-4D97-AF65-F5344CB8AC3E}">
        <p14:creationId xmlns:p14="http://schemas.microsoft.com/office/powerpoint/2010/main" val="50296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B784D-DD6F-FADA-54D4-B891A51A7A97}"/>
              </a:ext>
            </a:extLst>
          </p:cNvPr>
          <p:cNvSpPr>
            <a:spLocks noGrp="1"/>
          </p:cNvSpPr>
          <p:nvPr>
            <p:ph type="title"/>
          </p:nvPr>
        </p:nvSpPr>
        <p:spPr>
          <a:xfrm>
            <a:off x="612648" y="600074"/>
            <a:ext cx="6035040" cy="1529932"/>
          </a:xfrm>
        </p:spPr>
        <p:txBody>
          <a:bodyPr anchor="b">
            <a:normAutofit/>
          </a:bodyPr>
          <a:lstStyle/>
          <a:p>
            <a:r>
              <a:rPr lang="en-US" sz="4000" dirty="0">
                <a:latin typeface="Calibri"/>
                <a:ea typeface="Calibri"/>
                <a:cs typeface="Calibri"/>
              </a:rPr>
              <a:t>Oracle EBS Setup</a:t>
            </a:r>
          </a:p>
          <a:p>
            <a:endParaRPr lang="en-US" dirty="0"/>
          </a:p>
        </p:txBody>
      </p:sp>
      <p:sp>
        <p:nvSpPr>
          <p:cNvPr id="4" name="Content Placeholder 3">
            <a:extLst>
              <a:ext uri="{FF2B5EF4-FFF2-40B4-BE49-F238E27FC236}">
                <a16:creationId xmlns:a16="http://schemas.microsoft.com/office/drawing/2014/main" id="{8FAFE57F-4CC4-D77E-89EC-8739215E9FC6}"/>
              </a:ext>
            </a:extLst>
          </p:cNvPr>
          <p:cNvSpPr>
            <a:spLocks noGrp="1"/>
          </p:cNvSpPr>
          <p:nvPr>
            <p:ph idx="1"/>
          </p:nvPr>
        </p:nvSpPr>
        <p:spPr>
          <a:xfrm>
            <a:off x="242533" y="1897163"/>
            <a:ext cx="6666412" cy="4749654"/>
          </a:xfrm>
        </p:spPr>
        <p:txBody>
          <a:bodyPr vert="horz" lIns="91440" tIns="45720" rIns="91440" bIns="45720" rtlCol="0" anchor="t">
            <a:normAutofit/>
          </a:bodyPr>
          <a:lstStyle/>
          <a:p>
            <a:pPr>
              <a:lnSpc>
                <a:spcPct val="110000"/>
              </a:lnSpc>
            </a:pPr>
            <a:r>
              <a:rPr lang="en-US" sz="1000" dirty="0">
                <a:ea typeface="+mn-lt"/>
                <a:cs typeface="+mn-lt"/>
              </a:rPr>
              <a:t>This </a:t>
            </a:r>
            <a:r>
              <a:rPr lang="en-US" sz="1000" b="1" dirty="0">
                <a:ea typeface="+mn-lt"/>
                <a:cs typeface="+mn-lt"/>
              </a:rPr>
              <a:t>Setup </a:t>
            </a:r>
            <a:r>
              <a:rPr lang="en-US" sz="1000" dirty="0">
                <a:ea typeface="+mn-lt"/>
                <a:cs typeface="+mn-lt"/>
              </a:rPr>
              <a:t>is divided into </a:t>
            </a:r>
            <a:r>
              <a:rPr lang="en-US" sz="1000" b="1" dirty="0">
                <a:ea typeface="+mn-lt"/>
                <a:cs typeface="+mn-lt"/>
              </a:rPr>
              <a:t>three main sections</a:t>
            </a:r>
            <a:r>
              <a:rPr lang="en-US" sz="1000" dirty="0">
                <a:ea typeface="+mn-lt"/>
                <a:cs typeface="+mn-lt"/>
              </a:rPr>
              <a:t>, each focusing on the essential setups required in </a:t>
            </a:r>
            <a:r>
              <a:rPr lang="en-US" sz="1000" b="1" dirty="0">
                <a:ea typeface="+mn-lt"/>
                <a:cs typeface="+mn-lt"/>
              </a:rPr>
              <a:t>Oracle E-Business Suite</a:t>
            </a:r>
            <a:r>
              <a:rPr lang="en-US" sz="1000" dirty="0">
                <a:ea typeface="+mn-lt"/>
                <a:cs typeface="+mn-lt"/>
              </a:rPr>
              <a:t> for smooth operations across </a:t>
            </a:r>
            <a:r>
              <a:rPr lang="en-US" sz="1000" b="1" dirty="0">
                <a:ea typeface="+mn-lt"/>
                <a:cs typeface="+mn-lt"/>
              </a:rPr>
              <a:t>Inventory</a:t>
            </a:r>
            <a:r>
              <a:rPr lang="en-US" sz="1000" dirty="0">
                <a:ea typeface="+mn-lt"/>
                <a:cs typeface="+mn-lt"/>
              </a:rPr>
              <a:t>, </a:t>
            </a:r>
            <a:r>
              <a:rPr lang="en-US" sz="1000" b="1" dirty="0">
                <a:ea typeface="+mn-lt"/>
                <a:cs typeface="+mn-lt"/>
              </a:rPr>
              <a:t>Purchasing</a:t>
            </a:r>
            <a:r>
              <a:rPr lang="en-US" sz="1000" dirty="0">
                <a:ea typeface="+mn-lt"/>
                <a:cs typeface="+mn-lt"/>
              </a:rPr>
              <a:t>, and </a:t>
            </a:r>
            <a:r>
              <a:rPr lang="en-US" sz="1000" b="1" dirty="0">
                <a:ea typeface="+mn-lt"/>
                <a:cs typeface="+mn-lt"/>
              </a:rPr>
              <a:t>Order Management</a:t>
            </a:r>
            <a:r>
              <a:rPr lang="en-US" sz="1000" dirty="0">
                <a:ea typeface="+mn-lt"/>
                <a:cs typeface="+mn-lt"/>
              </a:rPr>
              <a:t>.</a:t>
            </a:r>
            <a:endParaRPr lang="en-US" sz="1000" dirty="0"/>
          </a:p>
          <a:p>
            <a:pPr lvl="1">
              <a:lnSpc>
                <a:spcPct val="110000"/>
              </a:lnSpc>
              <a:buFont typeface="Courier New" panose="020B0604020202020204" pitchFamily="34" charset="0"/>
              <a:buChar char="o"/>
            </a:pPr>
            <a:r>
              <a:rPr lang="en-US" sz="1000" b="1" dirty="0">
                <a:ea typeface="+mn-lt"/>
                <a:cs typeface="+mn-lt"/>
              </a:rPr>
              <a:t>1- Inventory </a:t>
            </a:r>
            <a:br>
              <a:rPr lang="en-US" sz="1000" b="1" dirty="0">
                <a:ea typeface="+mn-lt"/>
                <a:cs typeface="+mn-lt"/>
              </a:rPr>
            </a:br>
            <a:r>
              <a:rPr lang="en-US" sz="1000" b="1" dirty="0">
                <a:ea typeface="+mn-lt"/>
                <a:cs typeface="+mn-lt"/>
              </a:rPr>
              <a:t>  The first section focuses on Inventory Management</a:t>
            </a:r>
            <a:r>
              <a:rPr lang="en-US" sz="1000" dirty="0">
                <a:ea typeface="+mn-lt"/>
                <a:cs typeface="+mn-lt"/>
              </a:rPr>
              <a:t>, detailing how to configure organizational structures, define items, set up locations, and manage stock levels across multiple warehouses. Proper inventory setup ensures accurate tracking of materials and seamless operations across the entire supply chain.</a:t>
            </a:r>
            <a:endParaRPr lang="en-US" sz="1000" dirty="0"/>
          </a:p>
          <a:p>
            <a:pPr lvl="1">
              <a:lnSpc>
                <a:spcPct val="110000"/>
              </a:lnSpc>
              <a:buFont typeface="Courier New" panose="020B0604020202020204" pitchFamily="34" charset="0"/>
              <a:buChar char="o"/>
            </a:pPr>
            <a:r>
              <a:rPr lang="en-US" sz="1000" b="1" dirty="0">
                <a:ea typeface="+mn-lt"/>
                <a:cs typeface="+mn-lt"/>
              </a:rPr>
              <a:t>2- Purchasing </a:t>
            </a:r>
            <a:br>
              <a:rPr lang="en-US" sz="1000" b="1" dirty="0">
                <a:ea typeface="+mn-lt"/>
                <a:cs typeface="+mn-lt"/>
              </a:rPr>
            </a:br>
            <a:r>
              <a:rPr lang="en-US" sz="1000" b="1" dirty="0">
                <a:ea typeface="+mn-lt"/>
                <a:cs typeface="+mn-lt"/>
              </a:rPr>
              <a:t>  The second section dives into Purchasing</a:t>
            </a:r>
            <a:r>
              <a:rPr lang="en-US" sz="1000" dirty="0">
                <a:ea typeface="+mn-lt"/>
                <a:cs typeface="+mn-lt"/>
              </a:rPr>
              <a:t>, explaining how to define purchasing options, set up buyers, and configure approval hierarchies. It covers how organizations manage purchase requisitions, create purchase orders, and establish strong supplier relationships to ensure cost-effective and timely procurement.</a:t>
            </a:r>
            <a:endParaRPr lang="en-US" sz="1000" dirty="0"/>
          </a:p>
          <a:p>
            <a:pPr lvl="1">
              <a:lnSpc>
                <a:spcPct val="110000"/>
              </a:lnSpc>
              <a:buFont typeface="Courier New" panose="020B0604020202020204" pitchFamily="34" charset="0"/>
              <a:buChar char="o"/>
            </a:pPr>
            <a:r>
              <a:rPr lang="en-US" sz="1000" b="1" dirty="0">
                <a:ea typeface="+mn-lt"/>
                <a:cs typeface="+mn-lt"/>
              </a:rPr>
              <a:t>3- Order Management </a:t>
            </a:r>
            <a:br>
              <a:rPr lang="en-US" sz="1000" b="1" dirty="0">
                <a:ea typeface="+mn-lt"/>
                <a:cs typeface="+mn-lt"/>
              </a:rPr>
            </a:br>
            <a:r>
              <a:rPr lang="en-US" sz="1000" b="1" dirty="0">
                <a:ea typeface="+mn-lt"/>
                <a:cs typeface="+mn-lt"/>
              </a:rPr>
              <a:t>  The final section focuses on Order Management</a:t>
            </a:r>
            <a:r>
              <a:rPr lang="en-US" sz="1000" dirty="0">
                <a:ea typeface="+mn-lt"/>
                <a:cs typeface="+mn-lt"/>
              </a:rPr>
              <a:t>, which outlines how orders are processed from creation to fulfillment. It includes setting up order flows, sales agreements, drop shipments, and back-to-back orders. This section ensures that your order-to-cash process is optimized for fast and accurate order delivery.</a:t>
            </a:r>
            <a:endParaRPr lang="en-US" sz="1000" dirty="0"/>
          </a:p>
          <a:p>
            <a:pPr>
              <a:lnSpc>
                <a:spcPct val="110000"/>
              </a:lnSpc>
            </a:pPr>
            <a:r>
              <a:rPr lang="en-US" sz="1000" dirty="0">
                <a:ea typeface="+mn-lt"/>
                <a:cs typeface="+mn-lt"/>
              </a:rPr>
              <a:t>Each section is designed to give you a comprehensive overview of the setup steps needed to configure these systems effectively and integrate them for maximum operational efficiency.</a:t>
            </a:r>
            <a:endParaRPr lang="en-US" sz="1000" dirty="0"/>
          </a:p>
        </p:txBody>
      </p:sp>
      <p:pic>
        <p:nvPicPr>
          <p:cNvPr id="7" name="Picture 6" descr="Top view of cubes connected with black lines">
            <a:extLst>
              <a:ext uri="{FF2B5EF4-FFF2-40B4-BE49-F238E27FC236}">
                <a16:creationId xmlns:a16="http://schemas.microsoft.com/office/drawing/2014/main" id="{29F6554F-5B9F-C784-FDB5-8341DD10507B}"/>
              </a:ext>
            </a:extLst>
          </p:cNvPr>
          <p:cNvPicPr>
            <a:picLocks noChangeAspect="1"/>
          </p:cNvPicPr>
          <p:nvPr/>
        </p:nvPicPr>
        <p:blipFill>
          <a:blip r:embed="rId2"/>
          <a:srcRect l="28652" r="18349" b="4"/>
          <a:stretch/>
        </p:blipFill>
        <p:spPr>
          <a:xfrm>
            <a:off x="7345680" y="10"/>
            <a:ext cx="4846320" cy="6857990"/>
          </a:xfrm>
          <a:prstGeom prst="rect">
            <a:avLst/>
          </a:prstGeom>
        </p:spPr>
      </p:pic>
    </p:spTree>
    <p:extLst>
      <p:ext uri="{BB962C8B-B14F-4D97-AF65-F5344CB8AC3E}">
        <p14:creationId xmlns:p14="http://schemas.microsoft.com/office/powerpoint/2010/main" val="1064167679"/>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VanillaVTI</vt:lpstr>
      <vt:lpstr>ERP PROJECT</vt:lpstr>
      <vt:lpstr>Introduction </vt:lpstr>
      <vt:lpstr>Pixel Motor Seven (BM7)</vt:lpstr>
      <vt:lpstr>About </vt:lpstr>
      <vt:lpstr>Organizational Structure </vt:lpstr>
      <vt:lpstr>Items &amp; Material</vt:lpstr>
      <vt:lpstr>Inventory &amp; Material Flow </vt:lpstr>
      <vt:lpstr>Manufacturing Workflow </vt:lpstr>
      <vt:lpstr>Oracle EBS Setup </vt:lpstr>
      <vt:lpstr>Define User  </vt:lpstr>
      <vt:lpstr>Requests </vt:lpstr>
      <vt:lpstr>Inventory</vt:lpstr>
      <vt:lpstr>b- Item SETUP</vt:lpstr>
      <vt:lpstr>C-Transactions</vt:lpstr>
      <vt:lpstr>Some Elements</vt:lpstr>
      <vt:lpstr>Inventory Control</vt:lpstr>
      <vt:lpstr>Purchasing</vt:lpstr>
      <vt:lpstr>Purchasing Flow</vt:lpstr>
      <vt:lpstr>Setup</vt:lpstr>
      <vt:lpstr>Purchasing Configuration</vt:lpstr>
      <vt:lpstr>Order Management</vt:lpstr>
      <vt:lpstr>Order Management Flows</vt:lpstr>
      <vt:lpstr>Advanced Order Flows</vt:lpstr>
      <vt:lpstr>Specialized Flows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806</cp:revision>
  <dcterms:created xsi:type="dcterms:W3CDTF">2025-04-19T17:11:57Z</dcterms:created>
  <dcterms:modified xsi:type="dcterms:W3CDTF">2025-04-26T19:37:42Z</dcterms:modified>
</cp:coreProperties>
</file>